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86" r:id="rId3"/>
    <p:sldId id="289" r:id="rId4"/>
    <p:sldId id="287" r:id="rId5"/>
    <p:sldId id="288" r:id="rId6"/>
    <p:sldId id="291" r:id="rId7"/>
    <p:sldId id="290" r:id="rId8"/>
    <p:sldId id="292" r:id="rId9"/>
    <p:sldId id="293" r:id="rId10"/>
  </p:sldIdLst>
  <p:sldSz cx="9144000" cy="5143500" type="screen16x9"/>
  <p:notesSz cx="6858000" cy="9144000"/>
  <p:embeddedFontLst>
    <p:embeddedFont>
      <p:font typeface="黑体" panose="02010609060101010101" pitchFamily="49" charset="-122"/>
      <p:regular r:id="rId12"/>
    </p:embeddedFont>
    <p:embeddedFont>
      <p:font typeface="华文琥珀" panose="02010800040101010101" pitchFamily="2" charset="-122"/>
      <p:regular r:id="rId13"/>
    </p:embeddedFont>
    <p:embeddedFont>
      <p:font typeface="楷体" panose="02010609060101010101" pitchFamily="49" charset="-122"/>
      <p:regular r:id="rId14"/>
    </p:embeddedFont>
    <p:embeddedFont>
      <p:font typeface="幼圆" panose="02010509060101010101" pitchFamily="49" charset="-122"/>
      <p:regular r:id="rId15"/>
    </p:embeddedFon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Earth" panose="02010600030101010101"/>
      <p:regular r:id="rId24"/>
    </p:embeddedFont>
    <p:embeddedFont>
      <p:font typeface="Segoe UI Black" panose="020B0A02040204020203" pitchFamily="34" charset="0"/>
      <p:bold r:id="rId25"/>
      <p:boldItalic r:id="rId26"/>
    </p:embeddedFont>
    <p:embeddedFont>
      <p:font typeface="Watford DB"/>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81250" autoAdjust="0"/>
  </p:normalViewPr>
  <p:slideViewPr>
    <p:cSldViewPr snapToGrid="0">
      <p:cViewPr>
        <p:scale>
          <a:sx n="66" d="100"/>
          <a:sy n="66" d="100"/>
        </p:scale>
        <p:origin x="490" y="43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2865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256583" y="3729788"/>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458033" y="1269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16986" y="4440947"/>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555140" y="809202"/>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098095" y="4423601"/>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3523" y="3230102"/>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3777723" y="80920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24239" y="386671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600309" y="4149156"/>
            <a:ext cx="452191" cy="45219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830252" y="1711627"/>
            <a:ext cx="6093096" cy="1578737"/>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椭圆 37"/>
          <p:cNvSpPr/>
          <p:nvPr/>
        </p:nvSpPr>
        <p:spPr>
          <a:xfrm>
            <a:off x="479789" y="4314421"/>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9789" y="3699099"/>
            <a:ext cx="301060" cy="301060"/>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470196" y="249672"/>
            <a:ext cx="219777" cy="219777"/>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786091" y="833234"/>
            <a:ext cx="287919" cy="28791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2170889" y="5745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503923" y="1269680"/>
            <a:ext cx="727904" cy="72790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610178" y="367912"/>
            <a:ext cx="287919" cy="28791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464438" y="25717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104639" y="1806986"/>
            <a:ext cx="4698722" cy="1077218"/>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非结构化商业文本信息中</a:t>
            </a:r>
            <a:endParaRPr lang="en-US" altLang="zh-CN" sz="3200" b="1" dirty="0">
              <a:latin typeface="楷体" panose="02010609060101010101" pitchFamily="49" charset="-122"/>
              <a:ea typeface="楷体" panose="02010609060101010101" pitchFamily="49" charset="-122"/>
            </a:endParaRPr>
          </a:p>
          <a:p>
            <a:pPr algn="r"/>
            <a:r>
              <a:rPr lang="zh-CN" altLang="en-US" sz="32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6972645" y="3950666"/>
            <a:ext cx="1901405" cy="969496"/>
          </a:xfrm>
          <a:prstGeom prst="rect">
            <a:avLst/>
          </a:prstGeom>
          <a:noFill/>
        </p:spPr>
        <p:txBody>
          <a:bodyPr wrap="square" rtlCol="0">
            <a:spAutoFit/>
          </a:bodyPr>
          <a:lstStyle/>
          <a:p>
            <a:r>
              <a:rPr lang="en-US" altLang="zh-CN" sz="1600" dirty="0" err="1">
                <a:latin typeface="楷体" panose="02010609060101010101" pitchFamily="49" charset="-122"/>
                <a:ea typeface="楷体" panose="02010609060101010101" pitchFamily="49" charset="-122"/>
              </a:rPr>
              <a:t>HeapOverflow</a:t>
            </a:r>
            <a:r>
              <a:rPr lang="zh-CN" altLang="en-US" sz="1600" dirty="0">
                <a:latin typeface="楷体" panose="02010609060101010101" pitchFamily="49" charset="-122"/>
                <a:ea typeface="楷体" panose="02010609060101010101" pitchFamily="49" charset="-122"/>
              </a:rPr>
              <a:t>组：</a:t>
            </a:r>
            <a:endParaRPr lang="en-US" altLang="zh-CN" sz="1600" dirty="0">
              <a:latin typeface="楷体" panose="02010609060101010101" pitchFamily="49" charset="-122"/>
              <a:ea typeface="楷体" panose="02010609060101010101" pitchFamily="49" charset="-122"/>
            </a:endParaRPr>
          </a:p>
          <a:p>
            <a:pPr algn="r"/>
            <a:endParaRPr lang="en-US" altLang="zh-CN" sz="8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何泽欣</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开聚实</a:t>
            </a:r>
            <a:endParaRPr lang="en-US" altLang="zh-CN" sz="16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李明昕</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1156975" y="1568015"/>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267200" y="5772989"/>
            <a:ext cx="609600" cy="6096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00685" y="1577706"/>
            <a:ext cx="2814595" cy="1904447"/>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3669015" y="2817716"/>
            <a:ext cx="4277187" cy="338554"/>
          </a:xfrm>
          <a:prstGeom prst="rect">
            <a:avLst/>
          </a:prstGeom>
          <a:noFill/>
        </p:spPr>
        <p:txBody>
          <a:bodyPr wrap="square" rtlCol="0">
            <a:spAutoFit/>
          </a:bodyPr>
          <a:lstStyle/>
          <a:p>
            <a:r>
              <a:rPr lang="en-US" altLang="zh-CN" sz="1600" dirty="0"/>
              <a:t>——CCF</a:t>
            </a:r>
            <a:r>
              <a:rPr lang="zh-CN" altLang="en-US" sz="1600" dirty="0"/>
              <a:t>大数据与智能计算大赛</a:t>
            </a:r>
            <a:r>
              <a:rPr lang="en-US" altLang="zh-CN" sz="1600" dirty="0"/>
              <a:t>8th-2020-472</a:t>
            </a:r>
            <a:endParaRPr lang="zh-CN" altLang="en-US" sz="16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flipV="1">
            <a:off x="2525697" y="1999641"/>
            <a:ext cx="2467409" cy="19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4970152" y="1999641"/>
            <a:ext cx="1408267" cy="26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1774845"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3081368" y="231078"/>
            <a:ext cx="1980029"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012550"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526264" y="2965144"/>
            <a:ext cx="1973284" cy="647267"/>
            <a:chOff x="2492587" y="1913144"/>
            <a:chExt cx="3944092"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0"/>
              <a:ext cx="3473022" cy="742414"/>
            </a:xfrm>
            <a:prstGeom prst="rect">
              <a:avLst/>
            </a:prstGeom>
            <a:solidFill>
              <a:schemeClr val="tx1">
                <a:lumMod val="95000"/>
                <a:lumOff val="5000"/>
              </a:schemeClr>
            </a:solidFill>
          </p:spPr>
          <p:txBody>
            <a:bodyPr wrap="none" rtlCol="0">
              <a:spAutoFit/>
            </a:bodyPr>
            <a:lstStyle/>
            <a:p>
              <a:r>
                <a:rPr lang="zh-CN" altLang="en-US"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1</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a:stCxn id="63" idx="1"/>
          </p:cNvCxnSpPr>
          <p:nvPr/>
        </p:nvCxnSpPr>
        <p:spPr>
          <a:xfrm flipH="1" flipV="1">
            <a:off x="5586606" y="2213889"/>
            <a:ext cx="465602" cy="337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a:stCxn id="58" idx="3"/>
          </p:cNvCxnSpPr>
          <p:nvPr/>
        </p:nvCxnSpPr>
        <p:spPr>
          <a:xfrm flipH="1">
            <a:off x="5617815" y="1509216"/>
            <a:ext cx="463744" cy="34548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5950060" y="724229"/>
            <a:ext cx="897930" cy="91966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5915673" y="2418662"/>
            <a:ext cx="932317" cy="90810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a:t>
            </a:r>
            <a:endParaRPr lang="zh-CN" altLang="en-US" sz="4400" b="1" dirty="0"/>
          </a:p>
        </p:txBody>
      </p:sp>
      <p:sp>
        <p:nvSpPr>
          <p:cNvPr id="93" name="椭圆 92">
            <a:extLst>
              <a:ext uri="{FF2B5EF4-FFF2-40B4-BE49-F238E27FC236}">
                <a16:creationId xmlns:a16="http://schemas.microsoft.com/office/drawing/2014/main" id="{6C480BDB-3C3C-4036-BF1A-976B1F69AD7A}"/>
              </a:ext>
            </a:extLst>
          </p:cNvPr>
          <p:cNvSpPr/>
          <p:nvPr/>
        </p:nvSpPr>
        <p:spPr>
          <a:xfrm>
            <a:off x="6378419" y="1566800"/>
            <a:ext cx="897930" cy="91966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K-</a:t>
            </a:r>
          </a:p>
          <a:p>
            <a:pPr algn="ctr"/>
            <a:r>
              <a:rPr lang="zh-CN" altLang="en-US" sz="16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2502743" y="1481356"/>
            <a:ext cx="1051698" cy="1076095"/>
            <a:chOff x="3851771" y="1163107"/>
            <a:chExt cx="1402358" cy="1402358"/>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4" y="1290309"/>
              <a:ext cx="1200399" cy="1082948"/>
            </a:xfrm>
            <a:prstGeom prst="rect">
              <a:avLst/>
            </a:prstGeom>
            <a:noFill/>
          </p:spPr>
          <p:txBody>
            <a:bodyPr wrap="square" rtlCol="0">
              <a:spAutoFit/>
            </a:bodyPr>
            <a:lstStyle/>
            <a:p>
              <a:r>
                <a:rPr lang="zh-CN" altLang="en-US" sz="2400" b="1" spc="300"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77225" y="4174238"/>
            <a:ext cx="6254786" cy="738664"/>
          </a:xfrm>
          <a:prstGeom prst="rect">
            <a:avLst/>
          </a:prstGeom>
          <a:noFill/>
        </p:spPr>
        <p:txBody>
          <a:bodyPr wrap="square" rtlCol="0">
            <a:spAutoFit/>
          </a:bodyPr>
          <a:lstStyle/>
          <a:p>
            <a:r>
              <a:rPr lang="zh-CN" altLang="en-US" sz="1400" dirty="0"/>
              <a:t>包括但不限于：</a:t>
            </a:r>
            <a:br>
              <a:rPr lang="zh-CN" altLang="en-US" sz="1400" dirty="0"/>
            </a:br>
            <a:r>
              <a:rPr lang="zh-CN" altLang="en-US" sz="1400" dirty="0"/>
              <a:t>（</a:t>
            </a:r>
            <a:r>
              <a:rPr lang="en-US" altLang="zh-CN" sz="1400" dirty="0"/>
              <a:t>1</a:t>
            </a:r>
            <a:r>
              <a:rPr lang="zh-CN" altLang="en-US" sz="1400" dirty="0"/>
              <a:t>）公司或个人基本信息：账号、姓名、联系方式、地址等；</a:t>
            </a:r>
            <a:br>
              <a:rPr lang="zh-CN" altLang="en-US" sz="1400" dirty="0"/>
            </a:br>
            <a:r>
              <a:rPr lang="zh-CN" altLang="en-US" sz="1400" dirty="0"/>
              <a:t>（</a:t>
            </a:r>
            <a:r>
              <a:rPr lang="en-US" altLang="zh-CN" sz="1400" dirty="0"/>
              <a:t>2</a:t>
            </a:r>
            <a:r>
              <a:rPr lang="zh-CN" altLang="en-US" sz="140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1177225" y="3578833"/>
            <a:ext cx="6355851" cy="523220"/>
          </a:xfrm>
          <a:prstGeom prst="rect">
            <a:avLst/>
          </a:prstGeom>
          <a:noFill/>
        </p:spPr>
        <p:txBody>
          <a:bodyPr wrap="square" rtlCol="0">
            <a:spAutoFit/>
          </a:bodyPr>
          <a:lstStyle/>
          <a:p>
            <a:r>
              <a:rPr lang="zh-CN" altLang="en-US" sz="2000" b="1" dirty="0"/>
              <a:t>从</a:t>
            </a:r>
            <a:r>
              <a:rPr lang="zh-CN" altLang="en-US" sz="2800" b="1" dirty="0">
                <a:solidFill>
                  <a:srgbClr val="C00000"/>
                </a:solidFill>
                <a:latin typeface="幼圆" panose="02010509060101010101" pitchFamily="49" charset="-122"/>
                <a:ea typeface="幼圆" panose="02010509060101010101" pitchFamily="49" charset="-122"/>
              </a:rPr>
              <a:t>非结构化商业文本</a:t>
            </a:r>
            <a:r>
              <a:rPr lang="zh-CN" altLang="en-US" sz="2000" b="1" dirty="0"/>
              <a:t>信息中识别</a:t>
            </a:r>
            <a:r>
              <a:rPr lang="zh-CN" altLang="en-US" sz="2800" b="1" dirty="0">
                <a:solidFill>
                  <a:srgbClr val="C00000"/>
                </a:solidFill>
                <a:latin typeface="幼圆" panose="02010509060101010101" pitchFamily="49" charset="-122"/>
                <a:ea typeface="幼圆" panose="02010509060101010101" pitchFamily="49" charset="-122"/>
              </a:rPr>
              <a:t>隐私数据</a:t>
            </a:r>
            <a:endParaRPr lang="en-US" altLang="zh-CN" sz="28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4572000" y="633140"/>
            <a:ext cx="3138580" cy="2826371"/>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965840" y="1207993"/>
            <a:ext cx="2046302" cy="1612271"/>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7345410" y="1355562"/>
            <a:ext cx="749141" cy="147272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32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1587069" y="1683866"/>
            <a:ext cx="742593" cy="671074"/>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32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4970152" y="1461593"/>
            <a:ext cx="1051698" cy="1076095"/>
            <a:chOff x="3851771" y="1163107"/>
            <a:chExt cx="1402358" cy="1402358"/>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4" y="1290309"/>
              <a:ext cx="1200399" cy="1082948"/>
            </a:xfrm>
            <a:prstGeom prst="rect">
              <a:avLst/>
            </a:prstGeom>
            <a:noFill/>
          </p:spPr>
          <p:txBody>
            <a:bodyPr wrap="square" rtlCol="0">
              <a:spAutoFit/>
            </a:bodyPr>
            <a:lstStyle/>
            <a:p>
              <a:r>
                <a:rPr lang="zh-CN" altLang="en-US" sz="2400" b="1" spc="300"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left)">
                                      <p:cBhvr>
                                        <p:cTn id="24" dur="500"/>
                                        <p:tgtEl>
                                          <p:spTgt spid="9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wipe(left)">
                                      <p:cBhvr>
                                        <p:cTn id="31" dur="500"/>
                                        <p:tgtEl>
                                          <p:spTgt spid="113"/>
                                        </p:tgtEl>
                                      </p:cBhvr>
                                    </p:animEffect>
                                  </p:childTnLst>
                                </p:cTn>
                              </p:par>
                              <p:par>
                                <p:cTn id="32" presetID="22" presetClass="entr" presetSubtype="8" fill="hold" grpId="0" nodeType="withEffect">
                                  <p:stCondLst>
                                    <p:cond delay="300"/>
                                  </p:stCondLst>
                                  <p:childTnLst>
                                    <p:set>
                                      <p:cBhvr>
                                        <p:cTn id="33" dur="1" fill="hold">
                                          <p:stCondLst>
                                            <p:cond delay="0"/>
                                          </p:stCondLst>
                                        </p:cTn>
                                        <p:tgtEl>
                                          <p:spTgt spid="115"/>
                                        </p:tgtEl>
                                        <p:attrNameLst>
                                          <p:attrName>style.visibility</p:attrName>
                                        </p:attrNameLst>
                                      </p:cBhvr>
                                      <p:to>
                                        <p:strVal val="visible"/>
                                      </p:to>
                                    </p:set>
                                    <p:animEffect transition="in" filter="wipe(left)">
                                      <p:cBhvr>
                                        <p:cTn id="34" dur="500"/>
                                        <p:tgtEl>
                                          <p:spTgt spid="115"/>
                                        </p:tgtEl>
                                      </p:cBhvr>
                                    </p:animEffect>
                                  </p:childTnLst>
                                </p:cTn>
                              </p:par>
                            </p:childTnLst>
                          </p:cTn>
                        </p:par>
                        <p:par>
                          <p:cTn id="35" fill="hold">
                            <p:stCondLst>
                              <p:cond delay="3300"/>
                            </p:stCondLst>
                            <p:childTnLst>
                              <p:par>
                                <p:cTn id="36" presetID="22" presetClass="entr" presetSubtype="8" fill="hold" nodeType="after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left)">
                                      <p:cBhvr>
                                        <p:cTn id="38" dur="500"/>
                                        <p:tgtEl>
                                          <p:spTgt spid="100"/>
                                        </p:tgtEl>
                                      </p:cBhvr>
                                    </p:animEffect>
                                  </p:childTnLst>
                                </p:cTn>
                              </p:par>
                            </p:childTnLst>
                          </p:cTn>
                        </p:par>
                        <p:par>
                          <p:cTn id="39" fill="hold">
                            <p:stCondLst>
                              <p:cond delay="3800"/>
                            </p:stCondLst>
                            <p:childTnLst>
                              <p:par>
                                <p:cTn id="40" presetID="22" presetClass="entr" presetSubtype="8" fill="hold" nodeType="after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left)">
                                      <p:cBhvr>
                                        <p:cTn id="42" dur="500"/>
                                        <p:tgtEl>
                                          <p:spTgt spid="105"/>
                                        </p:tgtEl>
                                      </p:cBhvr>
                                    </p:animEffect>
                                  </p:childTnLst>
                                </p:cTn>
                              </p:par>
                            </p:childTnLst>
                          </p:cTn>
                        </p:par>
                        <p:par>
                          <p:cTn id="43" fill="hold">
                            <p:stCondLst>
                              <p:cond delay="4300"/>
                            </p:stCondLst>
                            <p:childTnLst>
                              <p:par>
                                <p:cTn id="44" presetID="22" presetClass="entr" presetSubtype="4"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down)">
                                      <p:cBhvr>
                                        <p:cTn id="46" dur="500"/>
                                        <p:tgtEl>
                                          <p:spTgt spid="114"/>
                                        </p:tgtEl>
                                      </p:cBhvr>
                                    </p:animEffect>
                                  </p:childTnLst>
                                </p:cTn>
                              </p:par>
                              <p:par>
                                <p:cTn id="47" presetID="22" presetClass="entr" presetSubtype="2" fill="hold" grpId="0" nodeType="withEffect">
                                  <p:stCondLst>
                                    <p:cond delay="200"/>
                                  </p:stCondLst>
                                  <p:childTnLst>
                                    <p:set>
                                      <p:cBhvr>
                                        <p:cTn id="48" dur="1" fill="hold">
                                          <p:stCondLst>
                                            <p:cond delay="0"/>
                                          </p:stCondLst>
                                        </p:cTn>
                                        <p:tgtEl>
                                          <p:spTgt spid="118"/>
                                        </p:tgtEl>
                                        <p:attrNameLst>
                                          <p:attrName>style.visibility</p:attrName>
                                        </p:attrNameLst>
                                      </p:cBhvr>
                                      <p:to>
                                        <p:strVal val="visible"/>
                                      </p:to>
                                    </p:set>
                                    <p:animEffect transition="in" filter="wipe(right)">
                                      <p:cBhvr>
                                        <p:cTn id="49" dur="500"/>
                                        <p:tgtEl>
                                          <p:spTgt spid="118"/>
                                        </p:tgtEl>
                                      </p:cBhvr>
                                    </p:animEffect>
                                  </p:childTnLst>
                                </p:cTn>
                              </p:par>
                            </p:childTnLst>
                          </p:cTn>
                        </p:par>
                        <p:par>
                          <p:cTn id="50" fill="hold">
                            <p:stCondLst>
                              <p:cond delay="5000"/>
                            </p:stCondLst>
                            <p:childTnLst>
                              <p:par>
                                <p:cTn id="51" presetID="2" presetClass="entr" presetSubtype="8"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0-#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2" presetClass="entr" presetSubtype="1"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up)">
                                      <p:cBhvr>
                                        <p:cTn id="58" dur="500"/>
                                        <p:tgtEl>
                                          <p:spTgt spid="3"/>
                                        </p:tgtEl>
                                      </p:cBhvr>
                                    </p:animEffect>
                                  </p:childTnLst>
                                </p:cTn>
                              </p:par>
                            </p:childTnLst>
                          </p:cTn>
                        </p:par>
                        <p:par>
                          <p:cTn id="59" fill="hold">
                            <p:stCondLst>
                              <p:cond delay="6000"/>
                            </p:stCondLst>
                            <p:childTnLst>
                              <p:par>
                                <p:cTn id="60" presetID="22" presetClass="entr" presetSubtype="1" fill="hold" grpId="0" nodeType="after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wipe(up)">
                                      <p:cBhvr>
                                        <p:cTn id="6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531188"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1498090" y="1353033"/>
            <a:ext cx="5334000" cy="3303508"/>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2166908" y="1520473"/>
            <a:ext cx="4427622" cy="2997296"/>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2077391" y="833786"/>
            <a:ext cx="4355432" cy="400110"/>
          </a:xfrm>
          <a:prstGeom prst="rect">
            <a:avLst/>
          </a:prstGeom>
          <a:noFill/>
        </p:spPr>
        <p:txBody>
          <a:bodyPr wrap="square">
            <a:spAutoFit/>
          </a:bodyPr>
          <a:lstStyle/>
          <a:p>
            <a:r>
              <a:rPr lang="zh-CN" altLang="en-US" sz="20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531188"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348563" y="1434570"/>
            <a:ext cx="4215817" cy="2147034"/>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4753087" y="1525863"/>
            <a:ext cx="4009913" cy="2009678"/>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609600" y="1653019"/>
            <a:ext cx="3722370" cy="1801890"/>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4940300" y="1630680"/>
            <a:ext cx="3742712" cy="1826260"/>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5334328" y="1100431"/>
            <a:ext cx="2954655" cy="369332"/>
          </a:xfrm>
          <a:prstGeom prst="rect">
            <a:avLst/>
          </a:prstGeom>
          <a:noFill/>
        </p:spPr>
        <p:txBody>
          <a:bodyPr wrap="none" rtlCol="0">
            <a:spAutoFit/>
          </a:bodyPr>
          <a:lstStyle/>
          <a:p>
            <a:r>
              <a:rPr lang="zh-CN" altLang="en-US"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798397" y="1070393"/>
            <a:ext cx="1569660" cy="369332"/>
          </a:xfrm>
          <a:prstGeom prst="rect">
            <a:avLst/>
          </a:prstGeom>
          <a:noFill/>
        </p:spPr>
        <p:txBody>
          <a:bodyPr wrap="none" rtlCol="0">
            <a:spAutoFit/>
          </a:bodyPr>
          <a:lstStyle/>
          <a:p>
            <a:r>
              <a:rPr lang="zh-CN" altLang="en-US"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528059" y="3525500"/>
            <a:ext cx="369332" cy="393700"/>
          </a:xfrm>
          <a:prstGeom prst="rect">
            <a:avLst/>
          </a:prstGeom>
          <a:noFill/>
        </p:spPr>
        <p:txBody>
          <a:bodyPr vert="eaVert" wrap="square" rtlCol="0">
            <a:spAutoFit/>
          </a:bodyPr>
          <a:lstStyle/>
          <a:p>
            <a:r>
              <a:rPr lang="en-US" altLang="zh-CN" sz="1200" dirty="0" err="1">
                <a:latin typeface="Consolas" panose="020B0609020204030204" pitchFamily="49" charset="0"/>
              </a:rPr>
              <a:t>vx</a:t>
            </a:r>
            <a:endParaRPr lang="zh-CN" altLang="en-US" sz="12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790366" y="3494127"/>
            <a:ext cx="369332" cy="393700"/>
          </a:xfrm>
          <a:prstGeom prst="rect">
            <a:avLst/>
          </a:prstGeom>
          <a:noFill/>
        </p:spPr>
        <p:txBody>
          <a:bodyPr vert="eaVert" wrap="square" rtlCol="0">
            <a:spAutoFit/>
          </a:bodyPr>
          <a:lstStyle/>
          <a:p>
            <a:r>
              <a:rPr lang="en-US" altLang="zh-CN" sz="1200" dirty="0">
                <a:latin typeface="Consolas" panose="020B0609020204030204" pitchFamily="49" charset="0"/>
              </a:rPr>
              <a:t>QQ</a:t>
            </a:r>
            <a:endParaRPr lang="zh-CN" altLang="en-US" sz="12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1079159" y="349273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email</a:t>
            </a:r>
            <a:endParaRPr lang="zh-CN" altLang="en-US" sz="12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1365453" y="350035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mobile</a:t>
            </a:r>
            <a:endParaRPr lang="zh-CN" altLang="en-US" sz="12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619045" y="349273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book</a:t>
            </a:r>
            <a:endParaRPr lang="zh-CN" altLang="en-US" sz="12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898065" y="349273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2186424"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government</a:t>
            </a:r>
            <a:endParaRPr lang="zh-CN" altLang="en-US" sz="12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2453260"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game</a:t>
            </a:r>
            <a:endParaRPr lang="zh-CN" altLang="en-US" sz="12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2720096"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movie</a:t>
            </a:r>
            <a:endParaRPr lang="zh-CN" altLang="en-US" sz="12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974727"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address</a:t>
            </a:r>
            <a:endParaRPr lang="zh-CN" altLang="en-US" sz="12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3245876" y="3486081"/>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company</a:t>
            </a:r>
            <a:endParaRPr lang="zh-CN" altLang="en-US" sz="12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3517024" y="3486080"/>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organization</a:t>
            </a:r>
            <a:endParaRPr lang="zh-CN" altLang="en-US" sz="12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3767343" y="3486080"/>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name</a:t>
            </a:r>
            <a:endParaRPr lang="zh-CN" altLang="en-US" sz="12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4050696" y="3494127"/>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position</a:t>
            </a:r>
            <a:endParaRPr lang="zh-CN" altLang="en-US" sz="12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7851884" y="3513832"/>
            <a:ext cx="369332" cy="393700"/>
          </a:xfrm>
          <a:prstGeom prst="rect">
            <a:avLst/>
          </a:prstGeom>
          <a:noFill/>
        </p:spPr>
        <p:txBody>
          <a:bodyPr vert="eaVert" wrap="square" rtlCol="0">
            <a:spAutoFit/>
          </a:bodyPr>
          <a:lstStyle/>
          <a:p>
            <a:r>
              <a:rPr lang="en-US" altLang="zh-CN" sz="1200" dirty="0" err="1">
                <a:latin typeface="Consolas" panose="020B0609020204030204" pitchFamily="49" charset="0"/>
              </a:rPr>
              <a:t>vx</a:t>
            </a:r>
            <a:endParaRPr lang="zh-CN" altLang="en-US" sz="12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7571008" y="3514444"/>
            <a:ext cx="369332" cy="393700"/>
          </a:xfrm>
          <a:prstGeom prst="rect">
            <a:avLst/>
          </a:prstGeom>
          <a:noFill/>
        </p:spPr>
        <p:txBody>
          <a:bodyPr vert="eaVert" wrap="square" rtlCol="0">
            <a:spAutoFit/>
          </a:bodyPr>
          <a:lstStyle/>
          <a:p>
            <a:r>
              <a:rPr lang="en-US" altLang="zh-CN" sz="1200" dirty="0">
                <a:latin typeface="Consolas" panose="020B0609020204030204" pitchFamily="49" charset="0"/>
              </a:rPr>
              <a:t>QQ</a:t>
            </a:r>
            <a:endParaRPr lang="zh-CN" altLang="en-US" sz="12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8401407" y="3526869"/>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email</a:t>
            </a:r>
            <a:endParaRPr lang="zh-CN" altLang="en-US" sz="12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8126180" y="3528851"/>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mobile</a:t>
            </a:r>
            <a:endParaRPr lang="zh-CN" altLang="en-US" sz="12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7312202" y="3514444"/>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book</a:t>
            </a:r>
            <a:endParaRPr lang="zh-CN" altLang="en-US" sz="12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5688761" y="3528851"/>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6545456"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government</a:t>
            </a:r>
            <a:endParaRPr lang="zh-CN" altLang="en-US" sz="12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6812292"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game</a:t>
            </a:r>
            <a:endParaRPr lang="zh-CN" altLang="en-US" sz="12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7079128"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movie</a:t>
            </a:r>
            <a:endParaRPr lang="zh-CN" altLang="en-US" sz="12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5963376" y="3528851"/>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address</a:t>
            </a:r>
            <a:endParaRPr lang="zh-CN" altLang="en-US" sz="12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6237991"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company</a:t>
            </a:r>
            <a:endParaRPr lang="zh-CN" altLang="en-US" sz="12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5411861" y="3522352"/>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organization</a:t>
            </a:r>
            <a:endParaRPr lang="zh-CN" altLang="en-US" sz="12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4888795" y="3522160"/>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name</a:t>
            </a:r>
            <a:endParaRPr lang="zh-CN" altLang="en-US" sz="12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5163410" y="3514444"/>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position</a:t>
            </a:r>
            <a:endParaRPr lang="zh-CN" altLang="en-US" sz="1200"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9217820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531188"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3609474" y="714137"/>
            <a:ext cx="4868780" cy="4352878"/>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4187659" y="733317"/>
            <a:ext cx="3680326" cy="3810641"/>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7838361" y="713915"/>
            <a:ext cx="343120" cy="435287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962519" y="1420356"/>
            <a:ext cx="2385563" cy="892552"/>
          </a:xfrm>
          <a:prstGeom prst="rect">
            <a:avLst/>
          </a:prstGeom>
          <a:noFill/>
        </p:spPr>
        <p:txBody>
          <a:bodyPr wrap="square">
            <a:spAutoFit/>
          </a:bodyPr>
          <a:lstStyle/>
          <a:p>
            <a:r>
              <a:rPr lang="zh-CN" altLang="en-US" sz="2000" dirty="0"/>
              <a:t>标签关联性</a:t>
            </a:r>
            <a:endParaRPr lang="en-US" altLang="zh-CN" sz="2000" dirty="0"/>
          </a:p>
          <a:p>
            <a:endParaRPr lang="en-US" altLang="zh-CN" sz="1100" dirty="0"/>
          </a:p>
          <a:p>
            <a:pPr algn="r"/>
            <a:r>
              <a:rPr lang="en-US" altLang="zh-CN" sz="2000" dirty="0"/>
              <a:t>--</a:t>
            </a:r>
            <a:r>
              <a:rPr lang="zh-CN" altLang="en-US" sz="2000" dirty="0"/>
              <a:t>余弦相似度</a:t>
            </a:r>
            <a:endParaRPr lang="en-US" altLang="zh-CN" sz="2000" dirty="0"/>
          </a:p>
        </p:txBody>
      </p:sp>
    </p:spTree>
    <p:custDataLst>
      <p:tags r:id="rId1"/>
    </p:custDataLst>
    <p:extLst>
      <p:ext uri="{BB962C8B-B14F-4D97-AF65-F5344CB8AC3E}">
        <p14:creationId xmlns:p14="http://schemas.microsoft.com/office/powerpoint/2010/main" val="174736181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4738109" y="1527320"/>
            <a:ext cx="8019" cy="9679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4057863" y="1514327"/>
            <a:ext cx="1360493" cy="59532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Segoe UI Black" panose="020B0A02040204020203" pitchFamily="34" charset="0"/>
                  <a:ea typeface="Segoe UI Black" panose="020B0A02040204020203" pitchFamily="34" charset="0"/>
                </a:rPr>
                <a:t>BERT</a:t>
              </a:r>
              <a:endParaRPr lang="zh-CN" altLang="en-US" sz="28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3073068" y="4342206"/>
            <a:ext cx="1670257" cy="570216"/>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2" cy="912962"/>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4219074" y="3451728"/>
            <a:ext cx="527052" cy="92175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3944583" y="788156"/>
            <a:ext cx="793526" cy="73916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flipH="1">
            <a:off x="4746126" y="2495309"/>
            <a:ext cx="2" cy="95641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模型架构选择</a:t>
            </a:r>
          </a:p>
        </p:txBody>
      </p:sp>
      <p:sp>
        <p:nvSpPr>
          <p:cNvPr id="27" name="TextBox 26"/>
          <p:cNvSpPr txBox="1"/>
          <p:nvPr/>
        </p:nvSpPr>
        <p:spPr>
          <a:xfrm>
            <a:off x="3779203" y="231078"/>
            <a:ext cx="1239442"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3</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808831" y="728231"/>
            <a:ext cx="2181216" cy="767811"/>
            <a:chOff x="4210395" y="525954"/>
            <a:chExt cx="4589354" cy="1678101"/>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4"/>
              <a:ext cx="4189396" cy="1547131"/>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4065880" y="3438735"/>
            <a:ext cx="1360493" cy="59532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Segoe UI Black" panose="020B0A02040204020203" pitchFamily="34" charset="0"/>
                  <a:ea typeface="Segoe UI Black" panose="020B0A02040204020203" pitchFamily="34" charset="0"/>
                </a:rPr>
                <a:t>CRF</a:t>
              </a:r>
              <a:endParaRPr lang="zh-CN" altLang="en-US" sz="28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3841285" y="2495309"/>
            <a:ext cx="1809687" cy="729168"/>
            <a:chOff x="4210395" y="525954"/>
            <a:chExt cx="4589354" cy="1457562"/>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3" y="525954"/>
              <a:ext cx="4294393" cy="1457562"/>
            </a:xfrm>
            <a:prstGeom prst="roundRect">
              <a:avLst/>
            </a:prstGeom>
            <a:noFill/>
          </p:spPr>
          <p:txBody>
            <a:bodyPr wrap="square" rtlCol="0">
              <a:spAutoFit/>
            </a:bodyPr>
            <a:lstStyle/>
            <a:p>
              <a:pPr algn="ctr"/>
              <a:r>
                <a:rPr lang="en-US" altLang="zh-CN" sz="2800" dirty="0" err="1">
                  <a:solidFill>
                    <a:schemeClr val="bg1"/>
                  </a:solidFill>
                  <a:latin typeface="Segoe UI Black" panose="020B0A02040204020203" pitchFamily="34" charset="0"/>
                  <a:ea typeface="Segoe UI Black" panose="020B0A02040204020203" pitchFamily="34" charset="0"/>
                </a:rPr>
                <a:t>BiLSTM</a:t>
              </a:r>
              <a:endParaRPr lang="zh-CN" altLang="en-US" sz="28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96190" y="734650"/>
            <a:ext cx="1416731" cy="1872369"/>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43773" y="3070880"/>
            <a:ext cx="2984923" cy="100124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5795701" y="753700"/>
            <a:ext cx="1868006" cy="1754326"/>
          </a:xfrm>
          <a:prstGeom prst="rect">
            <a:avLst/>
          </a:prstGeom>
          <a:noFill/>
        </p:spPr>
        <p:txBody>
          <a:bodyPr wrap="square">
            <a:spAutoFit/>
          </a:bodyPr>
          <a:lstStyle/>
          <a:p>
            <a:pPr fontAlgn="auto">
              <a:spcAft>
                <a:spcPts val="600"/>
              </a:spcAft>
            </a:pPr>
            <a:r>
              <a:rPr lang="zh-CN" altLang="zh-CN"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80703" y="3299272"/>
            <a:ext cx="3351930" cy="646331"/>
          </a:xfrm>
          <a:prstGeom prst="rect">
            <a:avLst/>
          </a:prstGeom>
          <a:noFill/>
        </p:spPr>
        <p:txBody>
          <a:bodyPr wrap="square">
            <a:spAutoFit/>
          </a:bodyPr>
          <a:lstStyle/>
          <a:p>
            <a:pPr fontAlgn="auto">
              <a:spcAft>
                <a:spcPts val="600"/>
              </a:spcAft>
            </a:pPr>
            <a:r>
              <a:rPr lang="zh-CN" altLang="en-US"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5781651" y="3998603"/>
            <a:ext cx="3206815" cy="923330"/>
          </a:xfrm>
          <a:prstGeom prst="rect">
            <a:avLst/>
          </a:prstGeom>
          <a:noFill/>
        </p:spPr>
        <p:txBody>
          <a:bodyPr wrap="square">
            <a:spAutoFit/>
          </a:bodyPr>
          <a:lstStyle/>
          <a:p>
            <a:r>
              <a:rPr lang="zh-CN" altLang="en-US"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5698076" y="684237"/>
            <a:ext cx="3287244" cy="1922782"/>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72129" y="1518428"/>
            <a:ext cx="3380619" cy="2573587"/>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5709126" y="3064832"/>
            <a:ext cx="3279340" cy="1922784"/>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344655" y="4392390"/>
            <a:ext cx="1464176" cy="4698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BMESO</a:t>
            </a:r>
            <a:r>
              <a:rPr lang="zh-CN" altLang="en-US"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5418356" y="1645628"/>
            <a:ext cx="279720" cy="166359"/>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5426373" y="3736395"/>
            <a:ext cx="282753" cy="289829"/>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flipV="1">
            <a:off x="3552748" y="2805222"/>
            <a:ext cx="288537" cy="15536"/>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808831" y="4627314"/>
            <a:ext cx="264237" cy="0"/>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320614" y="1628815"/>
            <a:ext cx="3039333" cy="1693798"/>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4712193" y="1150577"/>
            <a:ext cx="855556" cy="369332"/>
          </a:xfrm>
          <a:prstGeom prst="rect">
            <a:avLst/>
          </a:prstGeom>
          <a:noFill/>
        </p:spPr>
        <p:txBody>
          <a:bodyPr wrap="square" rtlCol="0">
            <a:spAutoFit/>
          </a:bodyPr>
          <a:lstStyle/>
          <a:p>
            <a:r>
              <a:rPr lang="en-US" altLang="zh-CN" dirty="0">
                <a:solidFill>
                  <a:srgbClr val="C00000"/>
                </a:solidFill>
              </a:rPr>
              <a:t>words</a:t>
            </a:r>
            <a:endParaRPr lang="zh-CN" altLang="en-US"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3810041" y="2085266"/>
            <a:ext cx="855556" cy="369332"/>
          </a:xfrm>
          <a:prstGeom prst="rect">
            <a:avLst/>
          </a:prstGeom>
          <a:noFill/>
        </p:spPr>
        <p:txBody>
          <a:bodyPr wrap="square" rtlCol="0">
            <a:spAutoFit/>
          </a:bodyPr>
          <a:lstStyle/>
          <a:p>
            <a:r>
              <a:rPr lang="en-US" altLang="zh-CN" dirty="0">
                <a:solidFill>
                  <a:srgbClr val="C00000"/>
                </a:solidFill>
              </a:rPr>
              <a:t>vectors</a:t>
            </a:r>
            <a:endParaRPr lang="zh-CN" altLang="en-US"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3847838" y="3132559"/>
            <a:ext cx="855556" cy="369332"/>
          </a:xfrm>
          <a:prstGeom prst="rect">
            <a:avLst/>
          </a:prstGeom>
          <a:noFill/>
        </p:spPr>
        <p:txBody>
          <a:bodyPr wrap="square" rtlCol="0">
            <a:spAutoFit/>
          </a:bodyPr>
          <a:lstStyle/>
          <a:p>
            <a:r>
              <a:rPr lang="en-US" altLang="zh-CN" dirty="0">
                <a:solidFill>
                  <a:srgbClr val="C00000"/>
                </a:solidFill>
              </a:rPr>
              <a:t>logits?</a:t>
            </a:r>
            <a:endParaRPr lang="zh-CN" altLang="en-US"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4405714" y="4007800"/>
            <a:ext cx="855556" cy="369332"/>
          </a:xfrm>
          <a:prstGeom prst="rect">
            <a:avLst/>
          </a:prstGeom>
          <a:noFill/>
        </p:spPr>
        <p:txBody>
          <a:bodyPr wrap="square" rtlCol="0">
            <a:spAutoFit/>
          </a:bodyPr>
          <a:lstStyle/>
          <a:p>
            <a:r>
              <a:rPr lang="en-US" altLang="zh-CN" dirty="0">
                <a:solidFill>
                  <a:srgbClr val="C00000"/>
                </a:solidFill>
              </a:rPr>
              <a:t>labels</a:t>
            </a:r>
            <a:endParaRPr lang="zh-CN" altLang="en-US"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up)">
                                      <p:cBhvr>
                                        <p:cTn id="22" dur="500"/>
                                        <p:tgtEl>
                                          <p:spTgt spid="66"/>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up)">
                                      <p:cBhvr>
                                        <p:cTn id="26" dur="500"/>
                                        <p:tgtEl>
                                          <p:spTgt spid="5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up)">
                                      <p:cBhvr>
                                        <p:cTn id="33" dur="500"/>
                                        <p:tgtEl>
                                          <p:spTgt spid="69"/>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up)">
                                      <p:cBhvr>
                                        <p:cTn id="37" dur="500"/>
                                        <p:tgtEl>
                                          <p:spTgt spid="50"/>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right)">
                                      <p:cBhvr>
                                        <p:cTn id="40" dur="500"/>
                                        <p:tgtEl>
                                          <p:spTgt spid="31"/>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up)">
                                      <p:cBhvr>
                                        <p:cTn id="44" dur="500"/>
                                        <p:tgtEl>
                                          <p:spTgt spid="73"/>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up)">
                                      <p:cBhvr>
                                        <p:cTn id="48" dur="500"/>
                                        <p:tgtEl>
                                          <p:spTgt spid="4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par>
                                <p:cTn id="56" presetID="22" presetClass="entr" presetSubtype="8"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22" presetClass="entr" presetSubtype="2"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right)">
                                      <p:cBhvr>
                                        <p:cTn id="61" dur="500"/>
                                        <p:tgtEl>
                                          <p:spTgt spid="54"/>
                                        </p:tgtEl>
                                      </p:cBhvr>
                                    </p:animEffect>
                                  </p:childTnLst>
                                </p:cTn>
                              </p:par>
                              <p:par>
                                <p:cTn id="62" presetID="22" presetClass="entr" presetSubtype="2"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wipe(right)">
                                      <p:cBhvr>
                                        <p:cTn id="64" dur="500"/>
                                        <p:tgtEl>
                                          <p:spTgt spid="55"/>
                                        </p:tgtEl>
                                      </p:cBhvr>
                                    </p:animEffect>
                                  </p:childTnLst>
                                </p:cTn>
                              </p:par>
                            </p:childTnLst>
                          </p:cTn>
                        </p:par>
                        <p:par>
                          <p:cTn id="65" fill="hold">
                            <p:stCondLst>
                              <p:cond delay="5000"/>
                            </p:stCondLst>
                            <p:childTnLst>
                              <p:par>
                                <p:cTn id="66" presetID="22" presetClass="entr" presetSubtype="8" fill="hold" grpId="0"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ipe(left)">
                                      <p:cBhvr>
                                        <p:cTn id="68" dur="500"/>
                                        <p:tgtEl>
                                          <p:spTgt spid="8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wipe(left)">
                                      <p:cBhvr>
                                        <p:cTn id="71" dur="500"/>
                                        <p:tgtEl>
                                          <p:spTgt spid="89"/>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wipe(right)">
                                      <p:cBhvr>
                                        <p:cTn id="74" dur="500"/>
                                        <p:tgtEl>
                                          <p:spTgt spid="8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wipe(right)">
                                      <p:cBhvr>
                                        <p:cTn id="77" dur="500"/>
                                        <p:tgtEl>
                                          <p:spTgt spid="91"/>
                                        </p:tgtEl>
                                      </p:cBhvr>
                                    </p:animEffect>
                                  </p:childTnLst>
                                </p:cTn>
                              </p:par>
                            </p:childTnLst>
                          </p:cTn>
                        </p:par>
                        <p:par>
                          <p:cTn id="78" fill="hold">
                            <p:stCondLst>
                              <p:cond delay="5500"/>
                            </p:stCondLst>
                            <p:childTnLst>
                              <p:par>
                                <p:cTn id="79" presetID="10" presetClass="entr" presetSubtype="0" fill="hold"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fade">
                                      <p:cBhvr>
                                        <p:cTn id="87" dur="500"/>
                                        <p:tgtEl>
                                          <p:spTgt spid="80"/>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par>
                                <p:cTn id="91" presetID="10" presetClass="entr" presetSubtype="0" fill="hold" nodeType="with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模型优化思路</a:t>
            </a:r>
          </a:p>
        </p:txBody>
      </p:sp>
      <p:sp>
        <p:nvSpPr>
          <p:cNvPr id="27" name="TextBox 26"/>
          <p:cNvSpPr txBox="1"/>
          <p:nvPr/>
        </p:nvSpPr>
        <p:spPr>
          <a:xfrm>
            <a:off x="3779203" y="231078"/>
            <a:ext cx="2024913"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4</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99" name="图片 98">
            <a:extLst>
              <a:ext uri="{FF2B5EF4-FFF2-40B4-BE49-F238E27FC236}">
                <a16:creationId xmlns:a16="http://schemas.microsoft.com/office/drawing/2014/main" id="{89562CE1-8D81-445B-A46E-E2370C82B31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144" y="3337791"/>
            <a:ext cx="2568711" cy="1508759"/>
          </a:xfrm>
          <a:prstGeom prst="rect">
            <a:avLst/>
          </a:prstGeom>
        </p:spPr>
      </p:pic>
      <p:pic>
        <p:nvPicPr>
          <p:cNvPr id="101" name="图片 100">
            <a:extLst>
              <a:ext uri="{FF2B5EF4-FFF2-40B4-BE49-F238E27FC236}">
                <a16:creationId xmlns:a16="http://schemas.microsoft.com/office/drawing/2014/main" id="{86D18FF8-9477-4505-AB2F-0B1BD99FBC2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4500" y="651758"/>
            <a:ext cx="3600637" cy="1775940"/>
          </a:xfrm>
          <a:prstGeom prst="rect">
            <a:avLst/>
          </a:prstGeom>
        </p:spPr>
      </p:pic>
      <p:sp>
        <p:nvSpPr>
          <p:cNvPr id="103" name="文本框 102">
            <a:extLst>
              <a:ext uri="{FF2B5EF4-FFF2-40B4-BE49-F238E27FC236}">
                <a16:creationId xmlns:a16="http://schemas.microsoft.com/office/drawing/2014/main" id="{0104693B-A98F-4212-93F7-C152C7B32E39}"/>
              </a:ext>
            </a:extLst>
          </p:cNvPr>
          <p:cNvSpPr txBox="1"/>
          <p:nvPr/>
        </p:nvSpPr>
        <p:spPr>
          <a:xfrm>
            <a:off x="1122045" y="1504925"/>
            <a:ext cx="4567555" cy="461665"/>
          </a:xfrm>
          <a:prstGeom prst="rect">
            <a:avLst/>
          </a:prstGeom>
          <a:noFill/>
        </p:spPr>
        <p:txBody>
          <a:bodyPr wrap="square" rtlCol="0">
            <a:spAutoFit/>
          </a:bodyPr>
          <a:lstStyle/>
          <a:p>
            <a:pPr fontAlgn="auto">
              <a:spcAft>
                <a:spcPts val="600"/>
              </a:spcAft>
            </a:pPr>
            <a:r>
              <a:rPr lang="en-US" altLang="zh-CN" sz="2400" dirty="0"/>
              <a:t>P</a:t>
            </a:r>
            <a:r>
              <a:rPr lang="zh-CN" altLang="en-US" sz="2400" dirty="0"/>
              <a:t>次</a:t>
            </a:r>
            <a:r>
              <a:rPr lang="en-US" altLang="zh-CN" sz="2400" dirty="0"/>
              <a:t>K</a:t>
            </a:r>
            <a:r>
              <a:rPr lang="zh-CN" altLang="en-US" sz="2400" dirty="0"/>
              <a:t>折交叉验证法评价训练过程</a:t>
            </a:r>
            <a:endParaRPr lang="en-US" altLang="zh-CN" sz="2400" dirty="0"/>
          </a:p>
        </p:txBody>
      </p:sp>
      <p:sp>
        <p:nvSpPr>
          <p:cNvPr id="104" name="文本框 103">
            <a:extLst>
              <a:ext uri="{FF2B5EF4-FFF2-40B4-BE49-F238E27FC236}">
                <a16:creationId xmlns:a16="http://schemas.microsoft.com/office/drawing/2014/main" id="{DA5FFACC-F5AA-4FC8-B8D5-51F12CA44162}"/>
              </a:ext>
            </a:extLst>
          </p:cNvPr>
          <p:cNvSpPr txBox="1"/>
          <p:nvPr/>
        </p:nvSpPr>
        <p:spPr>
          <a:xfrm>
            <a:off x="2010531" y="2409302"/>
            <a:ext cx="6636753" cy="400110"/>
          </a:xfrm>
          <a:prstGeom prst="rect">
            <a:avLst/>
          </a:prstGeom>
          <a:noFill/>
        </p:spPr>
        <p:txBody>
          <a:bodyPr wrap="none" rtlCol="0">
            <a:spAutoFit/>
          </a:bodyPr>
          <a:lstStyle/>
          <a:p>
            <a:pPr fontAlgn="auto">
              <a:spcAft>
                <a:spcPts val="600"/>
              </a:spcAft>
            </a:pPr>
            <a:r>
              <a:rPr lang="en-US" altLang="zh-CN" sz="2000" dirty="0"/>
              <a:t>Label</a:t>
            </a:r>
            <a:r>
              <a:rPr lang="zh-CN" altLang="en-US" sz="2000" dirty="0"/>
              <a:t>分布并非均匀分布，考虑损失函数针对分布进行调整</a:t>
            </a:r>
          </a:p>
        </p:txBody>
      </p:sp>
      <p:sp>
        <p:nvSpPr>
          <p:cNvPr id="106" name="文本框 105">
            <a:extLst>
              <a:ext uri="{FF2B5EF4-FFF2-40B4-BE49-F238E27FC236}">
                <a16:creationId xmlns:a16="http://schemas.microsoft.com/office/drawing/2014/main" id="{A09D9408-FE78-49B7-8F7F-B755AF0C4A85}"/>
              </a:ext>
            </a:extLst>
          </p:cNvPr>
          <p:cNvSpPr txBox="1"/>
          <p:nvPr/>
        </p:nvSpPr>
        <p:spPr>
          <a:xfrm>
            <a:off x="3310231" y="3356338"/>
            <a:ext cx="5897880" cy="400110"/>
          </a:xfrm>
          <a:prstGeom prst="rect">
            <a:avLst/>
          </a:prstGeom>
          <a:noFill/>
        </p:spPr>
        <p:txBody>
          <a:bodyPr wrap="square">
            <a:spAutoFit/>
          </a:bodyPr>
          <a:lstStyle/>
          <a:p>
            <a:pPr fontAlgn="auto">
              <a:spcAft>
                <a:spcPts val="600"/>
              </a:spcAft>
            </a:pPr>
            <a:r>
              <a:rPr lang="zh-CN" altLang="en-US" sz="2000" dirty="0"/>
              <a:t>数据增强提高泛化性能</a:t>
            </a:r>
            <a:r>
              <a:rPr lang="en-US" altLang="zh-CN" sz="2000" dirty="0"/>
              <a:t>——</a:t>
            </a:r>
            <a:r>
              <a:rPr lang="zh-CN" altLang="en-US" sz="2000" dirty="0"/>
              <a:t>同</a:t>
            </a:r>
            <a:r>
              <a:rPr lang="en-US" altLang="zh-CN" sz="2000" dirty="0"/>
              <a:t>label</a:t>
            </a:r>
            <a:r>
              <a:rPr lang="zh-CN" altLang="en-US" sz="2000" dirty="0"/>
              <a:t>替换等操作</a:t>
            </a:r>
            <a:endParaRPr lang="en-US" altLang="zh-CN" sz="2000" dirty="0"/>
          </a:p>
        </p:txBody>
      </p:sp>
      <p:sp>
        <p:nvSpPr>
          <p:cNvPr id="108" name="文本框 107">
            <a:extLst>
              <a:ext uri="{FF2B5EF4-FFF2-40B4-BE49-F238E27FC236}">
                <a16:creationId xmlns:a16="http://schemas.microsoft.com/office/drawing/2014/main" id="{6A76F108-B2BE-432B-B049-2C0047ECAB6E}"/>
              </a:ext>
            </a:extLst>
          </p:cNvPr>
          <p:cNvSpPr txBox="1"/>
          <p:nvPr/>
        </p:nvSpPr>
        <p:spPr>
          <a:xfrm>
            <a:off x="4567081" y="4235016"/>
            <a:ext cx="2914628" cy="400110"/>
          </a:xfrm>
          <a:prstGeom prst="rect">
            <a:avLst/>
          </a:prstGeom>
          <a:noFill/>
        </p:spPr>
        <p:txBody>
          <a:bodyPr wrap="square">
            <a:spAutoFit/>
          </a:bodyPr>
          <a:lstStyle/>
          <a:p>
            <a:pPr fontAlgn="auto">
              <a:spcAft>
                <a:spcPts val="600"/>
              </a:spcAft>
            </a:pPr>
            <a:r>
              <a:rPr lang="zh-CN" altLang="en-US" sz="2000" dirty="0"/>
              <a:t>考虑拓展数据集</a:t>
            </a:r>
          </a:p>
        </p:txBody>
      </p:sp>
      <p:grpSp>
        <p:nvGrpSpPr>
          <p:cNvPr id="112" name="组合 111">
            <a:extLst>
              <a:ext uri="{FF2B5EF4-FFF2-40B4-BE49-F238E27FC236}">
                <a16:creationId xmlns:a16="http://schemas.microsoft.com/office/drawing/2014/main" id="{A594B1EA-1CED-44D1-81BB-0EFADB3CB3D6}"/>
              </a:ext>
            </a:extLst>
          </p:cNvPr>
          <p:cNvGrpSpPr/>
          <p:nvPr/>
        </p:nvGrpSpPr>
        <p:grpSpPr>
          <a:xfrm>
            <a:off x="496039" y="1420356"/>
            <a:ext cx="626006" cy="659098"/>
            <a:chOff x="2662509" y="2564948"/>
            <a:chExt cx="1102257" cy="1109059"/>
          </a:xfrm>
        </p:grpSpPr>
        <p:grpSp>
          <p:nvGrpSpPr>
            <p:cNvPr id="113" name="组合 112">
              <a:extLst>
                <a:ext uri="{FF2B5EF4-FFF2-40B4-BE49-F238E27FC236}">
                  <a16:creationId xmlns:a16="http://schemas.microsoft.com/office/drawing/2014/main" id="{72CA03A1-5405-40E3-AF0E-E8C9352E73A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15" name="同心圆 10">
                <a:extLst>
                  <a:ext uri="{FF2B5EF4-FFF2-40B4-BE49-F238E27FC236}">
                    <a16:creationId xmlns:a16="http://schemas.microsoft.com/office/drawing/2014/main" id="{306DED16-41B5-4F27-94A0-BE639F060B0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BFD6B55A-B179-4CCE-9526-E057C3B27F1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TextBox 38">
              <a:extLst>
                <a:ext uri="{FF2B5EF4-FFF2-40B4-BE49-F238E27FC236}">
                  <a16:creationId xmlns:a16="http://schemas.microsoft.com/office/drawing/2014/main" id="{89EFD3CF-826E-4461-B7B6-482B6801A138}"/>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a</a:t>
              </a:r>
              <a:endParaRPr lang="zh-CN" altLang="en-US" sz="3200" dirty="0">
                <a:latin typeface="Watford DB" pitchFamily="2" charset="0"/>
                <a:ea typeface="造字工房劲黑（非商用）常规体" pitchFamily="50" charset="-122"/>
              </a:endParaRPr>
            </a:p>
          </p:txBody>
        </p:sp>
      </p:grpSp>
      <p:grpSp>
        <p:nvGrpSpPr>
          <p:cNvPr id="132" name="组合 131">
            <a:extLst>
              <a:ext uri="{FF2B5EF4-FFF2-40B4-BE49-F238E27FC236}">
                <a16:creationId xmlns:a16="http://schemas.microsoft.com/office/drawing/2014/main" id="{1E62C838-2B2F-47EB-8391-B1B2486B73C0}"/>
              </a:ext>
            </a:extLst>
          </p:cNvPr>
          <p:cNvGrpSpPr/>
          <p:nvPr/>
        </p:nvGrpSpPr>
        <p:grpSpPr>
          <a:xfrm>
            <a:off x="1384525" y="2279808"/>
            <a:ext cx="626006" cy="659098"/>
            <a:chOff x="2662509" y="2564948"/>
            <a:chExt cx="1102257" cy="1109059"/>
          </a:xfrm>
        </p:grpSpPr>
        <p:grpSp>
          <p:nvGrpSpPr>
            <p:cNvPr id="133" name="组合 132">
              <a:extLst>
                <a:ext uri="{FF2B5EF4-FFF2-40B4-BE49-F238E27FC236}">
                  <a16:creationId xmlns:a16="http://schemas.microsoft.com/office/drawing/2014/main" id="{07666E6F-61E2-4EFD-AA4C-6EF7384EC4C6}"/>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35" name="同心圆 10">
                <a:extLst>
                  <a:ext uri="{FF2B5EF4-FFF2-40B4-BE49-F238E27FC236}">
                    <a16:creationId xmlns:a16="http://schemas.microsoft.com/office/drawing/2014/main" id="{A8020D44-130B-496D-831B-629710140C1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C735A0E0-AC7E-4DA4-89C8-16549BB64DB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38">
              <a:extLst>
                <a:ext uri="{FF2B5EF4-FFF2-40B4-BE49-F238E27FC236}">
                  <a16:creationId xmlns:a16="http://schemas.microsoft.com/office/drawing/2014/main" id="{4A728BC5-2F8E-4BC7-B280-F92F8E1A7559}"/>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b</a:t>
              </a:r>
              <a:endParaRPr lang="zh-CN" altLang="en-US" sz="3200" dirty="0">
                <a:latin typeface="Watford DB" pitchFamily="2" charset="0"/>
                <a:ea typeface="造字工房劲黑（非商用）常规体" pitchFamily="50" charset="-122"/>
              </a:endParaRPr>
            </a:p>
          </p:txBody>
        </p:sp>
      </p:grpSp>
      <p:grpSp>
        <p:nvGrpSpPr>
          <p:cNvPr id="137" name="组合 136">
            <a:extLst>
              <a:ext uri="{FF2B5EF4-FFF2-40B4-BE49-F238E27FC236}">
                <a16:creationId xmlns:a16="http://schemas.microsoft.com/office/drawing/2014/main" id="{3E8DB959-35F0-4FCC-A4B4-EED56D3BF4CA}"/>
              </a:ext>
            </a:extLst>
          </p:cNvPr>
          <p:cNvGrpSpPr/>
          <p:nvPr/>
        </p:nvGrpSpPr>
        <p:grpSpPr>
          <a:xfrm>
            <a:off x="2692206" y="3239177"/>
            <a:ext cx="626006" cy="659098"/>
            <a:chOff x="2662509" y="2564948"/>
            <a:chExt cx="1102257" cy="1109059"/>
          </a:xfrm>
        </p:grpSpPr>
        <p:grpSp>
          <p:nvGrpSpPr>
            <p:cNvPr id="138" name="组合 137">
              <a:extLst>
                <a:ext uri="{FF2B5EF4-FFF2-40B4-BE49-F238E27FC236}">
                  <a16:creationId xmlns:a16="http://schemas.microsoft.com/office/drawing/2014/main" id="{8ECAEBFA-6EB4-45AD-BF4A-B32A5C1ABF3D}"/>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0" name="同心圆 10">
                <a:extLst>
                  <a:ext uri="{FF2B5EF4-FFF2-40B4-BE49-F238E27FC236}">
                    <a16:creationId xmlns:a16="http://schemas.microsoft.com/office/drawing/2014/main" id="{316391D8-35C9-4F9F-8C69-645E1BD10B4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椭圆 140">
                <a:extLst>
                  <a:ext uri="{FF2B5EF4-FFF2-40B4-BE49-F238E27FC236}">
                    <a16:creationId xmlns:a16="http://schemas.microsoft.com/office/drawing/2014/main" id="{D8D0463A-2F48-41D2-9D56-8D3F79EB826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TextBox 38">
              <a:extLst>
                <a:ext uri="{FF2B5EF4-FFF2-40B4-BE49-F238E27FC236}">
                  <a16:creationId xmlns:a16="http://schemas.microsoft.com/office/drawing/2014/main" id="{6CD0A846-7984-4FF2-87B0-96A5A4331AEC}"/>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c</a:t>
              </a:r>
              <a:endParaRPr lang="zh-CN" altLang="en-US" sz="3200" dirty="0">
                <a:latin typeface="Watford DB" pitchFamily="2" charset="0"/>
                <a:ea typeface="造字工房劲黑（非商用）常规体" pitchFamily="50" charset="-122"/>
              </a:endParaRPr>
            </a:p>
          </p:txBody>
        </p:sp>
      </p:grpSp>
      <p:grpSp>
        <p:nvGrpSpPr>
          <p:cNvPr id="142" name="组合 141">
            <a:extLst>
              <a:ext uri="{FF2B5EF4-FFF2-40B4-BE49-F238E27FC236}">
                <a16:creationId xmlns:a16="http://schemas.microsoft.com/office/drawing/2014/main" id="{7E16FE83-110F-4510-9B3E-87077F0D5BAD}"/>
              </a:ext>
            </a:extLst>
          </p:cNvPr>
          <p:cNvGrpSpPr/>
          <p:nvPr/>
        </p:nvGrpSpPr>
        <p:grpSpPr>
          <a:xfrm>
            <a:off x="3941075" y="4105522"/>
            <a:ext cx="626006" cy="659098"/>
            <a:chOff x="2662509" y="2564948"/>
            <a:chExt cx="1102257" cy="1109059"/>
          </a:xfrm>
        </p:grpSpPr>
        <p:grpSp>
          <p:nvGrpSpPr>
            <p:cNvPr id="143" name="组合 142">
              <a:extLst>
                <a:ext uri="{FF2B5EF4-FFF2-40B4-BE49-F238E27FC236}">
                  <a16:creationId xmlns:a16="http://schemas.microsoft.com/office/drawing/2014/main" id="{1219572C-E7E7-41D9-9947-30618C79590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5" name="同心圆 10">
                <a:extLst>
                  <a:ext uri="{FF2B5EF4-FFF2-40B4-BE49-F238E27FC236}">
                    <a16:creationId xmlns:a16="http://schemas.microsoft.com/office/drawing/2014/main" id="{98408E98-18A1-4AB0-B69C-A4D633C565D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椭圆 145">
                <a:extLst>
                  <a:ext uri="{FF2B5EF4-FFF2-40B4-BE49-F238E27FC236}">
                    <a16:creationId xmlns:a16="http://schemas.microsoft.com/office/drawing/2014/main" id="{7C76E232-3FF5-4CE2-8F44-8D71B2A59EA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TextBox 38">
              <a:extLst>
                <a:ext uri="{FF2B5EF4-FFF2-40B4-BE49-F238E27FC236}">
                  <a16:creationId xmlns:a16="http://schemas.microsoft.com/office/drawing/2014/main" id="{37B2AAEE-F3DA-469E-8402-540294D68D22}"/>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d</a:t>
              </a:r>
              <a:endParaRPr lang="zh-CN" altLang="en-US" sz="3200" dirty="0">
                <a:latin typeface="Watford DB" pitchFamily="2" charset="0"/>
                <a:ea typeface="造字工房劲黑（非商用）常规体" pitchFamily="50" charset="-122"/>
              </a:endParaRPr>
            </a:p>
          </p:txBody>
        </p:sp>
      </p:grpSp>
      <p:cxnSp>
        <p:nvCxnSpPr>
          <p:cNvPr id="147" name="直接连接符 146">
            <a:extLst>
              <a:ext uri="{FF2B5EF4-FFF2-40B4-BE49-F238E27FC236}">
                <a16:creationId xmlns:a16="http://schemas.microsoft.com/office/drawing/2014/main" id="{E24C0886-3770-4FF3-A600-A9A90B264776}"/>
              </a:ext>
            </a:extLst>
          </p:cNvPr>
          <p:cNvCxnSpPr>
            <a:cxnSpLocks/>
          </p:cNvCxnSpPr>
          <p:nvPr/>
        </p:nvCxnSpPr>
        <p:spPr>
          <a:xfrm>
            <a:off x="1198880" y="1953397"/>
            <a:ext cx="4325620" cy="37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34DFDB-9E94-443F-A8C0-9146E9328A0B}"/>
              </a:ext>
            </a:extLst>
          </p:cNvPr>
          <p:cNvCxnSpPr>
            <a:cxnSpLocks/>
          </p:cNvCxnSpPr>
          <p:nvPr/>
        </p:nvCxnSpPr>
        <p:spPr>
          <a:xfrm flipV="1">
            <a:off x="2108646" y="2809412"/>
            <a:ext cx="6538638" cy="58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B4CBD8B9-6AD5-42A2-AD36-55FFA8B4DB65}"/>
              </a:ext>
            </a:extLst>
          </p:cNvPr>
          <p:cNvCxnSpPr>
            <a:cxnSpLocks/>
          </p:cNvCxnSpPr>
          <p:nvPr/>
        </p:nvCxnSpPr>
        <p:spPr>
          <a:xfrm>
            <a:off x="3405822" y="3767923"/>
            <a:ext cx="527719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6682836-E502-4C6C-B49D-0A80E8BA004F}"/>
              </a:ext>
            </a:extLst>
          </p:cNvPr>
          <p:cNvCxnSpPr>
            <a:cxnSpLocks/>
          </p:cNvCxnSpPr>
          <p:nvPr/>
        </p:nvCxnSpPr>
        <p:spPr>
          <a:xfrm>
            <a:off x="4567081" y="4613263"/>
            <a:ext cx="203945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连接符: 肘形 163">
            <a:extLst>
              <a:ext uri="{FF2B5EF4-FFF2-40B4-BE49-F238E27FC236}">
                <a16:creationId xmlns:a16="http://schemas.microsoft.com/office/drawing/2014/main" id="{E6A7C9FC-A5D7-4C14-B78D-9C01D6B7038A}"/>
              </a:ext>
            </a:extLst>
          </p:cNvPr>
          <p:cNvCxnSpPr/>
          <p:nvPr/>
        </p:nvCxnSpPr>
        <p:spPr>
          <a:xfrm rot="5400000">
            <a:off x="47029" y="2601951"/>
            <a:ext cx="1258337" cy="213342"/>
          </a:xfrm>
          <a:prstGeom prst="bent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a:extLst>
              <a:ext uri="{FF2B5EF4-FFF2-40B4-BE49-F238E27FC236}">
                <a16:creationId xmlns:a16="http://schemas.microsoft.com/office/drawing/2014/main" id="{CFB78416-F5BA-421D-BB0C-1D90026FA8F7}"/>
              </a:ext>
            </a:extLst>
          </p:cNvPr>
          <p:cNvCxnSpPr>
            <a:stCxn id="134" idx="0"/>
          </p:cNvCxnSpPr>
          <p:nvPr/>
        </p:nvCxnSpPr>
        <p:spPr>
          <a:xfrm rot="5400000" flipH="1" flipV="1">
            <a:off x="3554873" y="145081"/>
            <a:ext cx="200355" cy="4069100"/>
          </a:xfrm>
          <a:prstGeom prst="bentConnector2">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14693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145">
                                          <p:stCondLst>
                                            <p:cond delay="0"/>
                                          </p:stCondLst>
                                        </p:cTn>
                                        <p:tgtEl>
                                          <p:spTgt spid="142"/>
                                        </p:tgtEl>
                                      </p:cBhvr>
                                    </p:animEffect>
                                    <p:anim calcmode="lin" valueType="num">
                                      <p:cBhvr>
                                        <p:cTn id="8" dur="456"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4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4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42"/>
                                        </p:tgtEl>
                                        <p:attrNameLst>
                                          <p:attrName>ppt_y</p:attrName>
                                        </p:attrNameLst>
                                      </p:cBhvr>
                                      <p:tavLst>
                                        <p:tav tm="0" fmla="#ppt_y-sin(pi*$)/81">
                                          <p:val>
                                            <p:fltVal val="0"/>
                                          </p:val>
                                        </p:tav>
                                        <p:tav tm="100000">
                                          <p:val>
                                            <p:fltVal val="1"/>
                                          </p:val>
                                        </p:tav>
                                      </p:tavLst>
                                    </p:anim>
                                    <p:animScale>
                                      <p:cBhvr>
                                        <p:cTn id="13" dur="7">
                                          <p:stCondLst>
                                            <p:cond delay="162"/>
                                          </p:stCondLst>
                                        </p:cTn>
                                        <p:tgtEl>
                                          <p:spTgt spid="142"/>
                                        </p:tgtEl>
                                      </p:cBhvr>
                                      <p:to x="100000" y="60000"/>
                                    </p:animScale>
                                    <p:animScale>
                                      <p:cBhvr>
                                        <p:cTn id="14" dur="41" decel="50000">
                                          <p:stCondLst>
                                            <p:cond delay="169"/>
                                          </p:stCondLst>
                                        </p:cTn>
                                        <p:tgtEl>
                                          <p:spTgt spid="142"/>
                                        </p:tgtEl>
                                      </p:cBhvr>
                                      <p:to x="100000" y="100000"/>
                                    </p:animScale>
                                    <p:animScale>
                                      <p:cBhvr>
                                        <p:cTn id="15" dur="7">
                                          <p:stCondLst>
                                            <p:cond delay="328"/>
                                          </p:stCondLst>
                                        </p:cTn>
                                        <p:tgtEl>
                                          <p:spTgt spid="142"/>
                                        </p:tgtEl>
                                      </p:cBhvr>
                                      <p:to x="100000" y="80000"/>
                                    </p:animScale>
                                    <p:animScale>
                                      <p:cBhvr>
                                        <p:cTn id="16" dur="41" decel="50000">
                                          <p:stCondLst>
                                            <p:cond delay="335"/>
                                          </p:stCondLst>
                                        </p:cTn>
                                        <p:tgtEl>
                                          <p:spTgt spid="142"/>
                                        </p:tgtEl>
                                      </p:cBhvr>
                                      <p:to x="100000" y="100000"/>
                                    </p:animScale>
                                    <p:animScale>
                                      <p:cBhvr>
                                        <p:cTn id="17" dur="7">
                                          <p:stCondLst>
                                            <p:cond delay="410"/>
                                          </p:stCondLst>
                                        </p:cTn>
                                        <p:tgtEl>
                                          <p:spTgt spid="142"/>
                                        </p:tgtEl>
                                      </p:cBhvr>
                                      <p:to x="100000" y="90000"/>
                                    </p:animScale>
                                    <p:animScale>
                                      <p:cBhvr>
                                        <p:cTn id="18" dur="41" decel="50000">
                                          <p:stCondLst>
                                            <p:cond delay="417"/>
                                          </p:stCondLst>
                                        </p:cTn>
                                        <p:tgtEl>
                                          <p:spTgt spid="142"/>
                                        </p:tgtEl>
                                      </p:cBhvr>
                                      <p:to x="100000" y="100000"/>
                                    </p:animScale>
                                    <p:animScale>
                                      <p:cBhvr>
                                        <p:cTn id="19" dur="7">
                                          <p:stCondLst>
                                            <p:cond delay="452"/>
                                          </p:stCondLst>
                                        </p:cTn>
                                        <p:tgtEl>
                                          <p:spTgt spid="142"/>
                                        </p:tgtEl>
                                      </p:cBhvr>
                                      <p:to x="100000" y="95000"/>
                                    </p:animScale>
                                    <p:animScale>
                                      <p:cBhvr>
                                        <p:cTn id="20" dur="41" decel="50000">
                                          <p:stCondLst>
                                            <p:cond delay="459"/>
                                          </p:stCondLst>
                                        </p:cTn>
                                        <p:tgtEl>
                                          <p:spTgt spid="1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145">
                                          <p:stCondLst>
                                            <p:cond delay="0"/>
                                          </p:stCondLst>
                                        </p:cTn>
                                        <p:tgtEl>
                                          <p:spTgt spid="137"/>
                                        </p:tgtEl>
                                      </p:cBhvr>
                                    </p:animEffect>
                                    <p:anim calcmode="lin" valueType="num">
                                      <p:cBhvr>
                                        <p:cTn id="24" dur="456" tmFilter="0,0; 0.14,0.36; 0.43,0.73; 0.71,0.91; 1.0,1.0">
                                          <p:stCondLst>
                                            <p:cond delay="0"/>
                                          </p:stCondLst>
                                        </p:cTn>
                                        <p:tgtEl>
                                          <p:spTgt spid="137"/>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137"/>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137"/>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137"/>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137"/>
                                        </p:tgtEl>
                                        <p:attrNameLst>
                                          <p:attrName>ppt_y</p:attrName>
                                        </p:attrNameLst>
                                      </p:cBhvr>
                                      <p:tavLst>
                                        <p:tav tm="0" fmla="#ppt_y-sin(pi*$)/81">
                                          <p:val>
                                            <p:fltVal val="0"/>
                                          </p:val>
                                        </p:tav>
                                        <p:tav tm="100000">
                                          <p:val>
                                            <p:fltVal val="1"/>
                                          </p:val>
                                        </p:tav>
                                      </p:tavLst>
                                    </p:anim>
                                    <p:animScale>
                                      <p:cBhvr>
                                        <p:cTn id="29" dur="7">
                                          <p:stCondLst>
                                            <p:cond delay="162"/>
                                          </p:stCondLst>
                                        </p:cTn>
                                        <p:tgtEl>
                                          <p:spTgt spid="137"/>
                                        </p:tgtEl>
                                      </p:cBhvr>
                                      <p:to x="100000" y="60000"/>
                                    </p:animScale>
                                    <p:animScale>
                                      <p:cBhvr>
                                        <p:cTn id="30" dur="41" decel="50000">
                                          <p:stCondLst>
                                            <p:cond delay="169"/>
                                          </p:stCondLst>
                                        </p:cTn>
                                        <p:tgtEl>
                                          <p:spTgt spid="137"/>
                                        </p:tgtEl>
                                      </p:cBhvr>
                                      <p:to x="100000" y="100000"/>
                                    </p:animScale>
                                    <p:animScale>
                                      <p:cBhvr>
                                        <p:cTn id="31" dur="7">
                                          <p:stCondLst>
                                            <p:cond delay="328"/>
                                          </p:stCondLst>
                                        </p:cTn>
                                        <p:tgtEl>
                                          <p:spTgt spid="137"/>
                                        </p:tgtEl>
                                      </p:cBhvr>
                                      <p:to x="100000" y="80000"/>
                                    </p:animScale>
                                    <p:animScale>
                                      <p:cBhvr>
                                        <p:cTn id="32" dur="41" decel="50000">
                                          <p:stCondLst>
                                            <p:cond delay="335"/>
                                          </p:stCondLst>
                                        </p:cTn>
                                        <p:tgtEl>
                                          <p:spTgt spid="137"/>
                                        </p:tgtEl>
                                      </p:cBhvr>
                                      <p:to x="100000" y="100000"/>
                                    </p:animScale>
                                    <p:animScale>
                                      <p:cBhvr>
                                        <p:cTn id="33" dur="7">
                                          <p:stCondLst>
                                            <p:cond delay="410"/>
                                          </p:stCondLst>
                                        </p:cTn>
                                        <p:tgtEl>
                                          <p:spTgt spid="137"/>
                                        </p:tgtEl>
                                      </p:cBhvr>
                                      <p:to x="100000" y="90000"/>
                                    </p:animScale>
                                    <p:animScale>
                                      <p:cBhvr>
                                        <p:cTn id="34" dur="41" decel="50000">
                                          <p:stCondLst>
                                            <p:cond delay="417"/>
                                          </p:stCondLst>
                                        </p:cTn>
                                        <p:tgtEl>
                                          <p:spTgt spid="137"/>
                                        </p:tgtEl>
                                      </p:cBhvr>
                                      <p:to x="100000" y="100000"/>
                                    </p:animScale>
                                    <p:animScale>
                                      <p:cBhvr>
                                        <p:cTn id="35" dur="7">
                                          <p:stCondLst>
                                            <p:cond delay="452"/>
                                          </p:stCondLst>
                                        </p:cTn>
                                        <p:tgtEl>
                                          <p:spTgt spid="137"/>
                                        </p:tgtEl>
                                      </p:cBhvr>
                                      <p:to x="100000" y="95000"/>
                                    </p:animScale>
                                    <p:animScale>
                                      <p:cBhvr>
                                        <p:cTn id="36" dur="41" decel="50000">
                                          <p:stCondLst>
                                            <p:cond delay="459"/>
                                          </p:stCondLst>
                                        </p:cTn>
                                        <p:tgtEl>
                                          <p:spTgt spid="13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down)">
                                      <p:cBhvr>
                                        <p:cTn id="39" dur="145">
                                          <p:stCondLst>
                                            <p:cond delay="0"/>
                                          </p:stCondLst>
                                        </p:cTn>
                                        <p:tgtEl>
                                          <p:spTgt spid="132"/>
                                        </p:tgtEl>
                                      </p:cBhvr>
                                    </p:animEffect>
                                    <p:anim calcmode="lin" valueType="num">
                                      <p:cBhvr>
                                        <p:cTn id="40" dur="456" tmFilter="0,0; 0.14,0.36; 0.43,0.73; 0.71,0.91; 1.0,1.0">
                                          <p:stCondLst>
                                            <p:cond delay="0"/>
                                          </p:stCondLst>
                                        </p:cTn>
                                        <p:tgtEl>
                                          <p:spTgt spid="13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13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13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13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132"/>
                                        </p:tgtEl>
                                        <p:attrNameLst>
                                          <p:attrName>ppt_y</p:attrName>
                                        </p:attrNameLst>
                                      </p:cBhvr>
                                      <p:tavLst>
                                        <p:tav tm="0" fmla="#ppt_y-sin(pi*$)/81">
                                          <p:val>
                                            <p:fltVal val="0"/>
                                          </p:val>
                                        </p:tav>
                                        <p:tav tm="100000">
                                          <p:val>
                                            <p:fltVal val="1"/>
                                          </p:val>
                                        </p:tav>
                                      </p:tavLst>
                                    </p:anim>
                                    <p:animScale>
                                      <p:cBhvr>
                                        <p:cTn id="45" dur="7">
                                          <p:stCondLst>
                                            <p:cond delay="162"/>
                                          </p:stCondLst>
                                        </p:cTn>
                                        <p:tgtEl>
                                          <p:spTgt spid="132"/>
                                        </p:tgtEl>
                                      </p:cBhvr>
                                      <p:to x="100000" y="60000"/>
                                    </p:animScale>
                                    <p:animScale>
                                      <p:cBhvr>
                                        <p:cTn id="46" dur="41" decel="50000">
                                          <p:stCondLst>
                                            <p:cond delay="169"/>
                                          </p:stCondLst>
                                        </p:cTn>
                                        <p:tgtEl>
                                          <p:spTgt spid="132"/>
                                        </p:tgtEl>
                                      </p:cBhvr>
                                      <p:to x="100000" y="100000"/>
                                    </p:animScale>
                                    <p:animScale>
                                      <p:cBhvr>
                                        <p:cTn id="47" dur="7">
                                          <p:stCondLst>
                                            <p:cond delay="328"/>
                                          </p:stCondLst>
                                        </p:cTn>
                                        <p:tgtEl>
                                          <p:spTgt spid="132"/>
                                        </p:tgtEl>
                                      </p:cBhvr>
                                      <p:to x="100000" y="80000"/>
                                    </p:animScale>
                                    <p:animScale>
                                      <p:cBhvr>
                                        <p:cTn id="48" dur="41" decel="50000">
                                          <p:stCondLst>
                                            <p:cond delay="335"/>
                                          </p:stCondLst>
                                        </p:cTn>
                                        <p:tgtEl>
                                          <p:spTgt spid="132"/>
                                        </p:tgtEl>
                                      </p:cBhvr>
                                      <p:to x="100000" y="100000"/>
                                    </p:animScale>
                                    <p:animScale>
                                      <p:cBhvr>
                                        <p:cTn id="49" dur="7">
                                          <p:stCondLst>
                                            <p:cond delay="410"/>
                                          </p:stCondLst>
                                        </p:cTn>
                                        <p:tgtEl>
                                          <p:spTgt spid="132"/>
                                        </p:tgtEl>
                                      </p:cBhvr>
                                      <p:to x="100000" y="90000"/>
                                    </p:animScale>
                                    <p:animScale>
                                      <p:cBhvr>
                                        <p:cTn id="50" dur="41" decel="50000">
                                          <p:stCondLst>
                                            <p:cond delay="417"/>
                                          </p:stCondLst>
                                        </p:cTn>
                                        <p:tgtEl>
                                          <p:spTgt spid="132"/>
                                        </p:tgtEl>
                                      </p:cBhvr>
                                      <p:to x="100000" y="100000"/>
                                    </p:animScale>
                                    <p:animScale>
                                      <p:cBhvr>
                                        <p:cTn id="51" dur="7">
                                          <p:stCondLst>
                                            <p:cond delay="452"/>
                                          </p:stCondLst>
                                        </p:cTn>
                                        <p:tgtEl>
                                          <p:spTgt spid="132"/>
                                        </p:tgtEl>
                                      </p:cBhvr>
                                      <p:to x="100000" y="95000"/>
                                    </p:animScale>
                                    <p:animScale>
                                      <p:cBhvr>
                                        <p:cTn id="52" dur="41" decel="50000">
                                          <p:stCondLst>
                                            <p:cond delay="459"/>
                                          </p:stCondLst>
                                        </p:cTn>
                                        <p:tgtEl>
                                          <p:spTgt spid="13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145">
                                          <p:stCondLst>
                                            <p:cond delay="0"/>
                                          </p:stCondLst>
                                        </p:cTn>
                                        <p:tgtEl>
                                          <p:spTgt spid="112"/>
                                        </p:tgtEl>
                                      </p:cBhvr>
                                    </p:animEffect>
                                    <p:anim calcmode="lin" valueType="num">
                                      <p:cBhvr>
                                        <p:cTn id="56" dur="456" tmFilter="0,0; 0.14,0.36; 0.43,0.73; 0.71,0.91; 1.0,1.0">
                                          <p:stCondLst>
                                            <p:cond delay="0"/>
                                          </p:stCondLst>
                                        </p:cTn>
                                        <p:tgtEl>
                                          <p:spTgt spid="112"/>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112"/>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112"/>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112"/>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112"/>
                                        </p:tgtEl>
                                        <p:attrNameLst>
                                          <p:attrName>ppt_y</p:attrName>
                                        </p:attrNameLst>
                                      </p:cBhvr>
                                      <p:tavLst>
                                        <p:tav tm="0" fmla="#ppt_y-sin(pi*$)/81">
                                          <p:val>
                                            <p:fltVal val="0"/>
                                          </p:val>
                                        </p:tav>
                                        <p:tav tm="100000">
                                          <p:val>
                                            <p:fltVal val="1"/>
                                          </p:val>
                                        </p:tav>
                                      </p:tavLst>
                                    </p:anim>
                                    <p:animScale>
                                      <p:cBhvr>
                                        <p:cTn id="61" dur="7">
                                          <p:stCondLst>
                                            <p:cond delay="162"/>
                                          </p:stCondLst>
                                        </p:cTn>
                                        <p:tgtEl>
                                          <p:spTgt spid="112"/>
                                        </p:tgtEl>
                                      </p:cBhvr>
                                      <p:to x="100000" y="60000"/>
                                    </p:animScale>
                                    <p:animScale>
                                      <p:cBhvr>
                                        <p:cTn id="62" dur="41" decel="50000">
                                          <p:stCondLst>
                                            <p:cond delay="169"/>
                                          </p:stCondLst>
                                        </p:cTn>
                                        <p:tgtEl>
                                          <p:spTgt spid="112"/>
                                        </p:tgtEl>
                                      </p:cBhvr>
                                      <p:to x="100000" y="100000"/>
                                    </p:animScale>
                                    <p:animScale>
                                      <p:cBhvr>
                                        <p:cTn id="63" dur="7">
                                          <p:stCondLst>
                                            <p:cond delay="328"/>
                                          </p:stCondLst>
                                        </p:cTn>
                                        <p:tgtEl>
                                          <p:spTgt spid="112"/>
                                        </p:tgtEl>
                                      </p:cBhvr>
                                      <p:to x="100000" y="80000"/>
                                    </p:animScale>
                                    <p:animScale>
                                      <p:cBhvr>
                                        <p:cTn id="64" dur="41" decel="50000">
                                          <p:stCondLst>
                                            <p:cond delay="335"/>
                                          </p:stCondLst>
                                        </p:cTn>
                                        <p:tgtEl>
                                          <p:spTgt spid="112"/>
                                        </p:tgtEl>
                                      </p:cBhvr>
                                      <p:to x="100000" y="100000"/>
                                    </p:animScale>
                                    <p:animScale>
                                      <p:cBhvr>
                                        <p:cTn id="65" dur="7">
                                          <p:stCondLst>
                                            <p:cond delay="410"/>
                                          </p:stCondLst>
                                        </p:cTn>
                                        <p:tgtEl>
                                          <p:spTgt spid="112"/>
                                        </p:tgtEl>
                                      </p:cBhvr>
                                      <p:to x="100000" y="90000"/>
                                    </p:animScale>
                                    <p:animScale>
                                      <p:cBhvr>
                                        <p:cTn id="66" dur="41" decel="50000">
                                          <p:stCondLst>
                                            <p:cond delay="417"/>
                                          </p:stCondLst>
                                        </p:cTn>
                                        <p:tgtEl>
                                          <p:spTgt spid="112"/>
                                        </p:tgtEl>
                                      </p:cBhvr>
                                      <p:to x="100000" y="100000"/>
                                    </p:animScale>
                                    <p:animScale>
                                      <p:cBhvr>
                                        <p:cTn id="67" dur="7">
                                          <p:stCondLst>
                                            <p:cond delay="452"/>
                                          </p:stCondLst>
                                        </p:cTn>
                                        <p:tgtEl>
                                          <p:spTgt spid="112"/>
                                        </p:tgtEl>
                                      </p:cBhvr>
                                      <p:to x="100000" y="95000"/>
                                    </p:animScale>
                                    <p:animScale>
                                      <p:cBhvr>
                                        <p:cTn id="68" dur="41" decel="50000">
                                          <p:stCondLst>
                                            <p:cond delay="459"/>
                                          </p:stCondLst>
                                        </p:cTn>
                                        <p:tgtEl>
                                          <p:spTgt spid="112"/>
                                        </p:tgtEl>
                                      </p:cBhvr>
                                      <p:to x="100000" y="100000"/>
                                    </p:animScale>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8"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wipe(left)">
                                      <p:cBhvr>
                                        <p:cTn id="81" dur="500"/>
                                        <p:tgtEl>
                                          <p:spTgt spid="1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par>
                                <p:cTn id="85" presetID="22" presetClass="entr" presetSubtype="8"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wipe(left)">
                                      <p:cBhvr>
                                        <p:cTn id="87" dur="500"/>
                                        <p:tgtEl>
                                          <p:spTgt spid="15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left)">
                                      <p:cBhvr>
                                        <p:cTn id="90" dur="500"/>
                                        <p:tgtEl>
                                          <p:spTgt spid="108"/>
                                        </p:tgtEl>
                                      </p:cBhvr>
                                    </p:animEffect>
                                  </p:childTnLst>
                                </p:cTn>
                              </p:par>
                              <p:par>
                                <p:cTn id="91" presetID="22" presetClass="entr" presetSubtype="8"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left)">
                                      <p:cBhvr>
                                        <p:cTn id="93" dur="500"/>
                                        <p:tgtEl>
                                          <p:spTgt spid="155"/>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wipe(up)">
                                      <p:cBhvr>
                                        <p:cTn id="97" dur="500"/>
                                        <p:tgtEl>
                                          <p:spTgt spid="164"/>
                                        </p:tgtEl>
                                      </p:cBhvr>
                                    </p:animEffect>
                                  </p:childTnLst>
                                </p:cTn>
                              </p:par>
                              <p:par>
                                <p:cTn id="98" presetID="22" presetClass="entr" presetSubtype="8"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wipe(left)">
                                      <p:cBhvr>
                                        <p:cTn id="100" dur="500"/>
                                        <p:tgtEl>
                                          <p:spTgt spid="166"/>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99"/>
                                        </p:tgtEl>
                                        <p:attrNameLst>
                                          <p:attrName>style.visibility</p:attrName>
                                        </p:attrNameLst>
                                      </p:cBhvr>
                                      <p:to>
                                        <p:strVal val="visible"/>
                                      </p:to>
                                    </p:set>
                                    <p:animEffect transition="in" filter="fade">
                                      <p:cBhvr>
                                        <p:cTn id="104" dur="500"/>
                                        <p:tgtEl>
                                          <p:spTgt spid="99"/>
                                        </p:tgtEl>
                                      </p:cBhvr>
                                    </p:animEffect>
                                  </p:childTnLst>
                                </p:cTn>
                              </p:par>
                              <p:par>
                                <p:cTn id="105" presetID="10" presetClass="entr" presetSubtype="0" fill="hold"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6"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直接箭头连接符 97">
            <a:extLst>
              <a:ext uri="{FF2B5EF4-FFF2-40B4-BE49-F238E27FC236}">
                <a16:creationId xmlns:a16="http://schemas.microsoft.com/office/drawing/2014/main" id="{FE6E2EE1-3FEE-4E43-A877-DD751AB0D41F}"/>
              </a:ext>
            </a:extLst>
          </p:cNvPr>
          <p:cNvCxnSpPr>
            <a:cxnSpLocks/>
          </p:cNvCxnSpPr>
          <p:nvPr/>
        </p:nvCxnSpPr>
        <p:spPr>
          <a:xfrm>
            <a:off x="3153416" y="2187102"/>
            <a:ext cx="244494" cy="6254"/>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FE9B18A7-7B33-49E5-8C56-32FF245DB5E3}"/>
              </a:ext>
            </a:extLst>
          </p:cNvPr>
          <p:cNvCxnSpPr/>
          <p:nvPr/>
        </p:nvCxnSpPr>
        <p:spPr>
          <a:xfrm>
            <a:off x="1557491" y="2174824"/>
            <a:ext cx="225158" cy="0"/>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03A44ECD-6B17-48FD-B513-A950A037C7E4}"/>
              </a:ext>
            </a:extLst>
          </p:cNvPr>
          <p:cNvCxnSpPr>
            <a:cxnSpLocks/>
          </p:cNvCxnSpPr>
          <p:nvPr/>
        </p:nvCxnSpPr>
        <p:spPr>
          <a:xfrm flipV="1">
            <a:off x="7284346" y="2190229"/>
            <a:ext cx="378833" cy="2487"/>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B4014EA4-AAD2-4E5D-B557-B5549942FF05}"/>
              </a:ext>
            </a:extLst>
          </p:cNvPr>
          <p:cNvCxnSpPr>
            <a:cxnSpLocks/>
          </p:cNvCxnSpPr>
          <p:nvPr/>
        </p:nvCxnSpPr>
        <p:spPr>
          <a:xfrm flipV="1">
            <a:off x="4665139" y="2174824"/>
            <a:ext cx="378833" cy="2487"/>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6F811FCD-D36C-424A-A374-CAC6221883A3}"/>
              </a:ext>
            </a:extLst>
          </p:cNvPr>
          <p:cNvCxnSpPr>
            <a:cxnSpLocks/>
          </p:cNvCxnSpPr>
          <p:nvPr/>
        </p:nvCxnSpPr>
        <p:spPr>
          <a:xfrm flipV="1">
            <a:off x="6224908" y="2183565"/>
            <a:ext cx="378833" cy="2487"/>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1774845"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分工计划</a:t>
            </a:r>
          </a:p>
        </p:txBody>
      </p:sp>
      <p:sp>
        <p:nvSpPr>
          <p:cNvPr id="27" name="TextBox 26"/>
          <p:cNvSpPr txBox="1"/>
          <p:nvPr/>
        </p:nvSpPr>
        <p:spPr>
          <a:xfrm>
            <a:off x="3001166" y="231078"/>
            <a:ext cx="2092239"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WROK DIVISION</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932348"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5</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grpSp>
        <p:nvGrpSpPr>
          <p:cNvPr id="20" name="组合 19">
            <a:extLst>
              <a:ext uri="{FF2B5EF4-FFF2-40B4-BE49-F238E27FC236}">
                <a16:creationId xmlns:a16="http://schemas.microsoft.com/office/drawing/2014/main" id="{3CB77D5D-FA0D-4E87-AD68-3B3F95180CE9}"/>
              </a:ext>
            </a:extLst>
          </p:cNvPr>
          <p:cNvGrpSpPr/>
          <p:nvPr/>
        </p:nvGrpSpPr>
        <p:grpSpPr>
          <a:xfrm>
            <a:off x="1529778" y="1490507"/>
            <a:ext cx="1868132" cy="1283910"/>
            <a:chOff x="2489578" y="2453323"/>
            <a:chExt cx="1434806" cy="1240371"/>
          </a:xfrm>
        </p:grpSpPr>
        <p:grpSp>
          <p:nvGrpSpPr>
            <p:cNvPr id="21" name="组合 20">
              <a:extLst>
                <a:ext uri="{FF2B5EF4-FFF2-40B4-BE49-F238E27FC236}">
                  <a16:creationId xmlns:a16="http://schemas.microsoft.com/office/drawing/2014/main" id="{7B3B8CC0-DEB8-4723-AB90-F93F1F9132B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23" name="同心圆 10">
                <a:extLst>
                  <a:ext uri="{FF2B5EF4-FFF2-40B4-BE49-F238E27FC236}">
                    <a16:creationId xmlns:a16="http://schemas.microsoft.com/office/drawing/2014/main" id="{3CA46084-47BD-4ECF-83C8-482AB10B5B82}"/>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13">
                <a:extLst>
                  <a:ext uri="{FF2B5EF4-FFF2-40B4-BE49-F238E27FC236}">
                    <a16:creationId xmlns:a16="http://schemas.microsoft.com/office/drawing/2014/main" id="{4A4EBB67-BDEB-4E3B-8FF4-4EC4C7E2DCC0}"/>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TextBox 38">
              <a:extLst>
                <a:ext uri="{FF2B5EF4-FFF2-40B4-BE49-F238E27FC236}">
                  <a16:creationId xmlns:a16="http://schemas.microsoft.com/office/drawing/2014/main" id="{828AFA1D-4116-4250-B183-D05A6AC2912A}"/>
                </a:ext>
              </a:extLst>
            </p:cNvPr>
            <p:cNvSpPr txBox="1"/>
            <p:nvPr/>
          </p:nvSpPr>
          <p:spPr>
            <a:xfrm>
              <a:off x="2489578" y="2453323"/>
              <a:ext cx="1434806" cy="1240371"/>
            </a:xfrm>
            <a:prstGeom prst="diamond">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数据</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预处理</a:t>
              </a:r>
            </a:p>
          </p:txBody>
        </p:sp>
      </p:grpSp>
      <p:grpSp>
        <p:nvGrpSpPr>
          <p:cNvPr id="39" name="组合 38">
            <a:extLst>
              <a:ext uri="{FF2B5EF4-FFF2-40B4-BE49-F238E27FC236}">
                <a16:creationId xmlns:a16="http://schemas.microsoft.com/office/drawing/2014/main" id="{9AE46C4F-AE75-4E58-8367-096368966ECC}"/>
              </a:ext>
            </a:extLst>
          </p:cNvPr>
          <p:cNvGrpSpPr/>
          <p:nvPr/>
        </p:nvGrpSpPr>
        <p:grpSpPr>
          <a:xfrm>
            <a:off x="6555931" y="1792264"/>
            <a:ext cx="804628" cy="842355"/>
            <a:chOff x="2662509" y="2571750"/>
            <a:chExt cx="1152986" cy="1213523"/>
          </a:xfrm>
        </p:grpSpPr>
        <p:grpSp>
          <p:nvGrpSpPr>
            <p:cNvPr id="43" name="组合 42">
              <a:extLst>
                <a:ext uri="{FF2B5EF4-FFF2-40B4-BE49-F238E27FC236}">
                  <a16:creationId xmlns:a16="http://schemas.microsoft.com/office/drawing/2014/main" id="{4D37DB3B-CE6D-440B-9B05-AD06C1CF906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45" name="同心圆 10">
                <a:extLst>
                  <a:ext uri="{FF2B5EF4-FFF2-40B4-BE49-F238E27FC236}">
                    <a16:creationId xmlns:a16="http://schemas.microsoft.com/office/drawing/2014/main" id="{17F6CAF5-6594-4DA7-9E4D-3E63B715A5D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13">
                <a:extLst>
                  <a:ext uri="{FF2B5EF4-FFF2-40B4-BE49-F238E27FC236}">
                    <a16:creationId xmlns:a16="http://schemas.microsoft.com/office/drawing/2014/main" id="{B8400024-A5C1-4307-9DA3-77613E6DF4E8}"/>
                  </a:ext>
                </a:extLst>
              </p:cNvPr>
              <p:cNvSpPr/>
              <p:nvPr/>
            </p:nvSpPr>
            <p:spPr>
              <a:xfrm>
                <a:off x="392112" y="760412"/>
                <a:ext cx="3825874" cy="3825874"/>
              </a:xfrm>
              <a:prstGeom prst="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38">
              <a:extLst>
                <a:ext uri="{FF2B5EF4-FFF2-40B4-BE49-F238E27FC236}">
                  <a16:creationId xmlns:a16="http://schemas.microsoft.com/office/drawing/2014/main" id="{B813EEBE-CA28-43B8-8E5D-C5E0FECA19ED}"/>
                </a:ext>
              </a:extLst>
            </p:cNvPr>
            <p:cNvSpPr txBox="1"/>
            <p:nvPr/>
          </p:nvSpPr>
          <p:spPr>
            <a:xfrm>
              <a:off x="2721005" y="2581998"/>
              <a:ext cx="1094490" cy="1203275"/>
            </a:xfrm>
            <a:prstGeom prst="round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优化</a:t>
              </a:r>
            </a:p>
          </p:txBody>
        </p:sp>
      </p:grpSp>
      <p:grpSp>
        <p:nvGrpSpPr>
          <p:cNvPr id="52" name="组合 51">
            <a:extLst>
              <a:ext uri="{FF2B5EF4-FFF2-40B4-BE49-F238E27FC236}">
                <a16:creationId xmlns:a16="http://schemas.microsoft.com/office/drawing/2014/main" id="{4FD34079-C711-478D-8A64-BCAE993B5536}"/>
              </a:ext>
            </a:extLst>
          </p:cNvPr>
          <p:cNvGrpSpPr/>
          <p:nvPr/>
        </p:nvGrpSpPr>
        <p:grpSpPr>
          <a:xfrm>
            <a:off x="3227922" y="1541610"/>
            <a:ext cx="1663254" cy="1283910"/>
            <a:chOff x="2538457" y="2497963"/>
            <a:chExt cx="1350360" cy="1240371"/>
          </a:xfrm>
        </p:grpSpPr>
        <p:grpSp>
          <p:nvGrpSpPr>
            <p:cNvPr id="53" name="组合 52">
              <a:extLst>
                <a:ext uri="{FF2B5EF4-FFF2-40B4-BE49-F238E27FC236}">
                  <a16:creationId xmlns:a16="http://schemas.microsoft.com/office/drawing/2014/main" id="{188DDE6D-28F9-4A16-AC44-E30FA0FF8C5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55" name="同心圆 10">
                <a:extLst>
                  <a:ext uri="{FF2B5EF4-FFF2-40B4-BE49-F238E27FC236}">
                    <a16:creationId xmlns:a16="http://schemas.microsoft.com/office/drawing/2014/main" id="{5FB6B827-B3FF-4AD1-B5A3-29E6104BAAB1}"/>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13">
                <a:extLst>
                  <a:ext uri="{FF2B5EF4-FFF2-40B4-BE49-F238E27FC236}">
                    <a16:creationId xmlns:a16="http://schemas.microsoft.com/office/drawing/2014/main" id="{0A458ACA-4EB5-47DB-A1F8-BBE6A79BBA57}"/>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38">
              <a:extLst>
                <a:ext uri="{FF2B5EF4-FFF2-40B4-BE49-F238E27FC236}">
                  <a16:creationId xmlns:a16="http://schemas.microsoft.com/office/drawing/2014/main" id="{374B1427-63F0-4755-8BC3-5CC25BB7D5D0}"/>
                </a:ext>
              </a:extLst>
            </p:cNvPr>
            <p:cNvSpPr txBox="1"/>
            <p:nvPr/>
          </p:nvSpPr>
          <p:spPr>
            <a:xfrm>
              <a:off x="2538457" y="2497963"/>
              <a:ext cx="1350360" cy="1240371"/>
            </a:xfrm>
            <a:prstGeom prst="diamond">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实现</a:t>
              </a:r>
            </a:p>
          </p:txBody>
        </p:sp>
      </p:grpSp>
      <p:grpSp>
        <p:nvGrpSpPr>
          <p:cNvPr id="62" name="组合 61">
            <a:extLst>
              <a:ext uri="{FF2B5EF4-FFF2-40B4-BE49-F238E27FC236}">
                <a16:creationId xmlns:a16="http://schemas.microsoft.com/office/drawing/2014/main" id="{D1682CE6-CB75-408E-B5D6-9EF45D039A8A}"/>
              </a:ext>
            </a:extLst>
          </p:cNvPr>
          <p:cNvGrpSpPr/>
          <p:nvPr/>
        </p:nvGrpSpPr>
        <p:grpSpPr>
          <a:xfrm>
            <a:off x="4821420" y="1541610"/>
            <a:ext cx="1663254" cy="1283910"/>
            <a:chOff x="2538458" y="2493233"/>
            <a:chExt cx="1350360" cy="1240371"/>
          </a:xfrm>
        </p:grpSpPr>
        <p:grpSp>
          <p:nvGrpSpPr>
            <p:cNvPr id="63" name="组合 62">
              <a:extLst>
                <a:ext uri="{FF2B5EF4-FFF2-40B4-BE49-F238E27FC236}">
                  <a16:creationId xmlns:a16="http://schemas.microsoft.com/office/drawing/2014/main" id="{CDECC617-9AA0-4D9E-AD2E-D336F88BAA8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65" name="同心圆 10">
                <a:extLst>
                  <a:ext uri="{FF2B5EF4-FFF2-40B4-BE49-F238E27FC236}">
                    <a16:creationId xmlns:a16="http://schemas.microsoft.com/office/drawing/2014/main" id="{65717931-6A11-44B7-B1B5-A8463428B6B3}"/>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椭圆 13">
                <a:extLst>
                  <a:ext uri="{FF2B5EF4-FFF2-40B4-BE49-F238E27FC236}">
                    <a16:creationId xmlns:a16="http://schemas.microsoft.com/office/drawing/2014/main" id="{5209551C-BE65-4314-86AA-5B389E8879E8}"/>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xtBox 38">
              <a:extLst>
                <a:ext uri="{FF2B5EF4-FFF2-40B4-BE49-F238E27FC236}">
                  <a16:creationId xmlns:a16="http://schemas.microsoft.com/office/drawing/2014/main" id="{02E1978A-5C52-436A-9C5D-9B72779FF29D}"/>
                </a:ext>
              </a:extLst>
            </p:cNvPr>
            <p:cNvSpPr txBox="1"/>
            <p:nvPr/>
          </p:nvSpPr>
          <p:spPr>
            <a:xfrm>
              <a:off x="2538458" y="2493233"/>
              <a:ext cx="1350360" cy="1240371"/>
            </a:xfrm>
            <a:prstGeom prst="diamond">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训练</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测试</a:t>
              </a:r>
            </a:p>
          </p:txBody>
        </p:sp>
      </p:grpSp>
      <p:grpSp>
        <p:nvGrpSpPr>
          <p:cNvPr id="67" name="组合 66">
            <a:extLst>
              <a:ext uri="{FF2B5EF4-FFF2-40B4-BE49-F238E27FC236}">
                <a16:creationId xmlns:a16="http://schemas.microsoft.com/office/drawing/2014/main" id="{531B62CD-2121-4732-AF6F-31CD053A5C22}"/>
              </a:ext>
            </a:extLst>
          </p:cNvPr>
          <p:cNvGrpSpPr/>
          <p:nvPr/>
        </p:nvGrpSpPr>
        <p:grpSpPr>
          <a:xfrm>
            <a:off x="216363" y="1769340"/>
            <a:ext cx="1404517" cy="765121"/>
            <a:chOff x="2662509" y="2571750"/>
            <a:chExt cx="1152986" cy="1102257"/>
          </a:xfrm>
        </p:grpSpPr>
        <p:grpSp>
          <p:nvGrpSpPr>
            <p:cNvPr id="68" name="组合 67">
              <a:extLst>
                <a:ext uri="{FF2B5EF4-FFF2-40B4-BE49-F238E27FC236}">
                  <a16:creationId xmlns:a16="http://schemas.microsoft.com/office/drawing/2014/main" id="{167C2885-3F18-4C79-BE50-FEE92DBC45F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0" name="同心圆 10">
                <a:extLst>
                  <a:ext uri="{FF2B5EF4-FFF2-40B4-BE49-F238E27FC236}">
                    <a16:creationId xmlns:a16="http://schemas.microsoft.com/office/drawing/2014/main" id="{5C544011-CE80-4673-A549-AF8345AE859B}"/>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13">
                <a:extLst>
                  <a:ext uri="{FF2B5EF4-FFF2-40B4-BE49-F238E27FC236}">
                    <a16:creationId xmlns:a16="http://schemas.microsoft.com/office/drawing/2014/main" id="{08B3C2A9-C8C7-4A79-8C13-72ECEEE6A6A0}"/>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TextBox 38">
              <a:extLst>
                <a:ext uri="{FF2B5EF4-FFF2-40B4-BE49-F238E27FC236}">
                  <a16:creationId xmlns:a16="http://schemas.microsoft.com/office/drawing/2014/main" id="{3FE71EAE-2A58-4E67-B89F-972362BB8E89}"/>
                </a:ext>
              </a:extLst>
            </p:cNvPr>
            <p:cNvSpPr txBox="1"/>
            <p:nvPr/>
          </p:nvSpPr>
          <p:spPr>
            <a:xfrm>
              <a:off x="2721005" y="2581999"/>
              <a:ext cx="1094490" cy="1030180"/>
            </a:xfrm>
            <a:prstGeom prst="round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赛题分析</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模型设计</a:t>
              </a:r>
            </a:p>
          </p:txBody>
        </p:sp>
      </p:grpSp>
      <p:grpSp>
        <p:nvGrpSpPr>
          <p:cNvPr id="72" name="组合 71">
            <a:extLst>
              <a:ext uri="{FF2B5EF4-FFF2-40B4-BE49-F238E27FC236}">
                <a16:creationId xmlns:a16="http://schemas.microsoft.com/office/drawing/2014/main" id="{116B6EE9-B7B3-4FF0-B31C-759BBCE98984}"/>
              </a:ext>
            </a:extLst>
          </p:cNvPr>
          <p:cNvGrpSpPr/>
          <p:nvPr/>
        </p:nvGrpSpPr>
        <p:grpSpPr>
          <a:xfrm>
            <a:off x="7613350" y="1806248"/>
            <a:ext cx="1347906" cy="769669"/>
            <a:chOff x="2658253" y="2565198"/>
            <a:chExt cx="1106513" cy="1108809"/>
          </a:xfrm>
        </p:grpSpPr>
        <p:grpSp>
          <p:nvGrpSpPr>
            <p:cNvPr id="73" name="组合 72">
              <a:extLst>
                <a:ext uri="{FF2B5EF4-FFF2-40B4-BE49-F238E27FC236}">
                  <a16:creationId xmlns:a16="http://schemas.microsoft.com/office/drawing/2014/main" id="{FD024287-F210-40D0-AA68-0834032961D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5" name="同心圆 10">
                <a:extLst>
                  <a:ext uri="{FF2B5EF4-FFF2-40B4-BE49-F238E27FC236}">
                    <a16:creationId xmlns:a16="http://schemas.microsoft.com/office/drawing/2014/main" id="{0D522D43-2D18-45E6-B10A-5EE6B40756AC}"/>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13">
                <a:extLst>
                  <a:ext uri="{FF2B5EF4-FFF2-40B4-BE49-F238E27FC236}">
                    <a16:creationId xmlns:a16="http://schemas.microsoft.com/office/drawing/2014/main" id="{A94FBBA6-2ABD-451D-8E9B-F4A3B10EE3A6}"/>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TextBox 38">
              <a:extLst>
                <a:ext uri="{FF2B5EF4-FFF2-40B4-BE49-F238E27FC236}">
                  <a16:creationId xmlns:a16="http://schemas.microsoft.com/office/drawing/2014/main" id="{35CC4414-2219-4009-9F93-7ED8BF3A387A}"/>
                </a:ext>
              </a:extLst>
            </p:cNvPr>
            <p:cNvSpPr txBox="1"/>
            <p:nvPr/>
          </p:nvSpPr>
          <p:spPr>
            <a:xfrm>
              <a:off x="2658253" y="2565198"/>
              <a:ext cx="1094490" cy="1030178"/>
            </a:xfrm>
            <a:prstGeom prst="round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模型提交与发布</a:t>
              </a:r>
            </a:p>
          </p:txBody>
        </p:sp>
      </p:grpSp>
      <p:grpSp>
        <p:nvGrpSpPr>
          <p:cNvPr id="77" name="组合 76">
            <a:extLst>
              <a:ext uri="{FF2B5EF4-FFF2-40B4-BE49-F238E27FC236}">
                <a16:creationId xmlns:a16="http://schemas.microsoft.com/office/drawing/2014/main" id="{D1A01227-3927-4678-A8D5-1F1ADFF1748E}"/>
              </a:ext>
            </a:extLst>
          </p:cNvPr>
          <p:cNvGrpSpPr/>
          <p:nvPr/>
        </p:nvGrpSpPr>
        <p:grpSpPr>
          <a:xfrm>
            <a:off x="333942" y="3344302"/>
            <a:ext cx="2039598" cy="1373797"/>
            <a:chOff x="2518912" y="2551406"/>
            <a:chExt cx="1389450" cy="1122601"/>
          </a:xfrm>
        </p:grpSpPr>
        <p:grpSp>
          <p:nvGrpSpPr>
            <p:cNvPr id="78" name="组合 77">
              <a:extLst>
                <a:ext uri="{FF2B5EF4-FFF2-40B4-BE49-F238E27FC236}">
                  <a16:creationId xmlns:a16="http://schemas.microsoft.com/office/drawing/2014/main" id="{C91241F1-7C58-4108-9EAB-0D66B7C71FAC}"/>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0" name="同心圆 10">
                <a:extLst>
                  <a:ext uri="{FF2B5EF4-FFF2-40B4-BE49-F238E27FC236}">
                    <a16:creationId xmlns:a16="http://schemas.microsoft.com/office/drawing/2014/main" id="{7504423D-65D4-46B1-9A68-0F38BCABFDCA}"/>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椭圆 13">
                <a:extLst>
                  <a:ext uri="{FF2B5EF4-FFF2-40B4-BE49-F238E27FC236}">
                    <a16:creationId xmlns:a16="http://schemas.microsoft.com/office/drawing/2014/main" id="{36855FD5-B909-47D7-B30A-3068A24CCA47}"/>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TextBox 38">
              <a:extLst>
                <a:ext uri="{FF2B5EF4-FFF2-40B4-BE49-F238E27FC236}">
                  <a16:creationId xmlns:a16="http://schemas.microsoft.com/office/drawing/2014/main" id="{BCA13EDD-8587-4A68-8D8E-CFCE928EEDC5}"/>
                </a:ext>
              </a:extLst>
            </p:cNvPr>
            <p:cNvSpPr txBox="1"/>
            <p:nvPr/>
          </p:nvSpPr>
          <p:spPr>
            <a:xfrm>
              <a:off x="2518912" y="2551406"/>
              <a:ext cx="1389450" cy="896832"/>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DXY</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噪声过滤修复</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数据源统计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标签格式化</a:t>
              </a:r>
            </a:p>
          </p:txBody>
        </p:sp>
      </p:grpSp>
      <p:grpSp>
        <p:nvGrpSpPr>
          <p:cNvPr id="82" name="组合 81">
            <a:extLst>
              <a:ext uri="{FF2B5EF4-FFF2-40B4-BE49-F238E27FC236}">
                <a16:creationId xmlns:a16="http://schemas.microsoft.com/office/drawing/2014/main" id="{F3482D1F-4273-4CBF-B89D-4E65B198EA42}"/>
              </a:ext>
            </a:extLst>
          </p:cNvPr>
          <p:cNvGrpSpPr/>
          <p:nvPr/>
        </p:nvGrpSpPr>
        <p:grpSpPr>
          <a:xfrm>
            <a:off x="2746920" y="3357408"/>
            <a:ext cx="1618023" cy="1360691"/>
            <a:chOff x="2626011" y="2555618"/>
            <a:chExt cx="1159778" cy="1118389"/>
          </a:xfrm>
        </p:grpSpPr>
        <p:grpSp>
          <p:nvGrpSpPr>
            <p:cNvPr id="83" name="组合 82">
              <a:extLst>
                <a:ext uri="{FF2B5EF4-FFF2-40B4-BE49-F238E27FC236}">
                  <a16:creationId xmlns:a16="http://schemas.microsoft.com/office/drawing/2014/main" id="{19393D0D-4796-4563-8883-4926596B601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5" name="同心圆 10">
                <a:extLst>
                  <a:ext uri="{FF2B5EF4-FFF2-40B4-BE49-F238E27FC236}">
                    <a16:creationId xmlns:a16="http://schemas.microsoft.com/office/drawing/2014/main" id="{08215E71-3C05-4A61-B355-B7D4AFE55280}"/>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13">
                <a:extLst>
                  <a:ext uri="{FF2B5EF4-FFF2-40B4-BE49-F238E27FC236}">
                    <a16:creationId xmlns:a16="http://schemas.microsoft.com/office/drawing/2014/main" id="{1ACC252E-B823-4439-B130-1FF3B63C872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Box 38">
              <a:extLst>
                <a:ext uri="{FF2B5EF4-FFF2-40B4-BE49-F238E27FC236}">
                  <a16:creationId xmlns:a16="http://schemas.microsoft.com/office/drawing/2014/main" id="{D8883E65-9D42-4BB5-92F9-30C55539DDA8}"/>
                </a:ext>
              </a:extLst>
            </p:cNvPr>
            <p:cNvSpPr txBox="1"/>
            <p:nvPr/>
          </p:nvSpPr>
          <p:spPr>
            <a:xfrm>
              <a:off x="2626011" y="2555618"/>
              <a:ext cx="1159778" cy="896832"/>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HZX</a:t>
              </a:r>
              <a:r>
                <a:rPr lang="en-US" altLang="zh-CN" sz="1400" dirty="0">
                  <a:latin typeface="黑体" panose="02010609060101010101" pitchFamily="49" charset="-122"/>
                  <a:ea typeface="黑体" panose="02010609060101010101" pitchFamily="49" charset="-122"/>
                </a:rPr>
                <a:t>&amp;</a:t>
              </a:r>
              <a:r>
                <a:rPr lang="en-US" altLang="zh-CN" dirty="0">
                  <a:latin typeface="黑体" panose="02010609060101010101" pitchFamily="49" charset="-122"/>
                  <a:ea typeface="黑体" panose="02010609060101010101" pitchFamily="49" charset="-122"/>
                </a:rPr>
                <a:t>KJS</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BERT</a:t>
              </a:r>
              <a:r>
                <a:rPr lang="zh-CN" altLang="en-US" dirty="0">
                  <a:latin typeface="黑体" panose="02010609060101010101" pitchFamily="49" charset="-122"/>
                  <a:ea typeface="黑体" panose="02010609060101010101" pitchFamily="49" charset="-122"/>
                </a:rPr>
                <a:t>部署</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CRF</a:t>
              </a:r>
              <a:r>
                <a:rPr lang="zh-CN" altLang="en-US" dirty="0">
                  <a:latin typeface="黑体" panose="02010609060101010101" pitchFamily="49" charset="-122"/>
                  <a:ea typeface="黑体" panose="02010609060101010101" pitchFamily="49" charset="-122"/>
                </a:rPr>
                <a:t>实现</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模型组装</a:t>
              </a:r>
            </a:p>
          </p:txBody>
        </p:sp>
      </p:grpSp>
      <p:grpSp>
        <p:nvGrpSpPr>
          <p:cNvPr id="88" name="组合 87">
            <a:extLst>
              <a:ext uri="{FF2B5EF4-FFF2-40B4-BE49-F238E27FC236}">
                <a16:creationId xmlns:a16="http://schemas.microsoft.com/office/drawing/2014/main" id="{EF4994E9-DCD2-46E7-9A6F-64427F723BAF}"/>
              </a:ext>
            </a:extLst>
          </p:cNvPr>
          <p:cNvGrpSpPr/>
          <p:nvPr/>
        </p:nvGrpSpPr>
        <p:grpSpPr>
          <a:xfrm>
            <a:off x="4767125" y="3315771"/>
            <a:ext cx="1868132" cy="1411707"/>
            <a:chOff x="2610958" y="2530423"/>
            <a:chExt cx="1220301" cy="1143584"/>
          </a:xfrm>
        </p:grpSpPr>
        <p:grpSp>
          <p:nvGrpSpPr>
            <p:cNvPr id="89" name="组合 88">
              <a:extLst>
                <a:ext uri="{FF2B5EF4-FFF2-40B4-BE49-F238E27FC236}">
                  <a16:creationId xmlns:a16="http://schemas.microsoft.com/office/drawing/2014/main" id="{A163C220-8E45-434C-8437-FD11D13A6B9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1" name="同心圆 10">
                <a:extLst>
                  <a:ext uri="{FF2B5EF4-FFF2-40B4-BE49-F238E27FC236}">
                    <a16:creationId xmlns:a16="http://schemas.microsoft.com/office/drawing/2014/main" id="{03E9FAD3-AC47-49D5-8E72-6FA718FFB219}"/>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13">
                <a:extLst>
                  <a:ext uri="{FF2B5EF4-FFF2-40B4-BE49-F238E27FC236}">
                    <a16:creationId xmlns:a16="http://schemas.microsoft.com/office/drawing/2014/main" id="{35AFBB21-7D43-4207-8E9B-9C79EBC4B458}"/>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xtBox 38">
              <a:extLst>
                <a:ext uri="{FF2B5EF4-FFF2-40B4-BE49-F238E27FC236}">
                  <a16:creationId xmlns:a16="http://schemas.microsoft.com/office/drawing/2014/main" id="{B5EC331B-619C-4852-8958-EF006D823A7F}"/>
                </a:ext>
              </a:extLst>
            </p:cNvPr>
            <p:cNvSpPr txBox="1"/>
            <p:nvPr/>
          </p:nvSpPr>
          <p:spPr>
            <a:xfrm>
              <a:off x="2610958" y="2530423"/>
              <a:ext cx="1220301" cy="1056986"/>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LMX</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训练框架搭建</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损失函数设计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模型调参</a:t>
              </a:r>
            </a:p>
          </p:txBody>
        </p:sp>
      </p:grpSp>
      <p:grpSp>
        <p:nvGrpSpPr>
          <p:cNvPr id="93" name="组合 92">
            <a:extLst>
              <a:ext uri="{FF2B5EF4-FFF2-40B4-BE49-F238E27FC236}">
                <a16:creationId xmlns:a16="http://schemas.microsoft.com/office/drawing/2014/main" id="{FEEB5939-9094-48F9-9D85-BD425BD4F66C}"/>
              </a:ext>
            </a:extLst>
          </p:cNvPr>
          <p:cNvGrpSpPr/>
          <p:nvPr/>
        </p:nvGrpSpPr>
        <p:grpSpPr>
          <a:xfrm>
            <a:off x="6958336" y="3306392"/>
            <a:ext cx="1868132" cy="1411707"/>
            <a:chOff x="2610958" y="2530423"/>
            <a:chExt cx="1220301" cy="1143584"/>
          </a:xfrm>
        </p:grpSpPr>
        <p:grpSp>
          <p:nvGrpSpPr>
            <p:cNvPr id="94" name="组合 93">
              <a:extLst>
                <a:ext uri="{FF2B5EF4-FFF2-40B4-BE49-F238E27FC236}">
                  <a16:creationId xmlns:a16="http://schemas.microsoft.com/office/drawing/2014/main" id="{63E47674-23CA-4571-880B-27412D98784F}"/>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6" name="同心圆 10">
                <a:extLst>
                  <a:ext uri="{FF2B5EF4-FFF2-40B4-BE49-F238E27FC236}">
                    <a16:creationId xmlns:a16="http://schemas.microsoft.com/office/drawing/2014/main" id="{DF1F9D9E-46BF-40BD-A168-555771C926D8}"/>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13">
                <a:extLst>
                  <a:ext uri="{FF2B5EF4-FFF2-40B4-BE49-F238E27FC236}">
                    <a16:creationId xmlns:a16="http://schemas.microsoft.com/office/drawing/2014/main" id="{8CE513D0-03EA-4D2F-BC54-F749BF3DDF0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TextBox 38">
              <a:extLst>
                <a:ext uri="{FF2B5EF4-FFF2-40B4-BE49-F238E27FC236}">
                  <a16:creationId xmlns:a16="http://schemas.microsoft.com/office/drawing/2014/main" id="{DAEE3EC5-9647-4598-BBDB-72D70DBBE3F7}"/>
                </a:ext>
              </a:extLst>
            </p:cNvPr>
            <p:cNvSpPr txBox="1"/>
            <p:nvPr/>
          </p:nvSpPr>
          <p:spPr>
            <a:xfrm>
              <a:off x="2610958" y="2530423"/>
              <a:ext cx="1220301" cy="1056987"/>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ALL</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数据增强实现</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数据集拓展</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其余优化</a:t>
              </a:r>
            </a:p>
          </p:txBody>
        </p:sp>
      </p:grpSp>
      <p:cxnSp>
        <p:nvCxnSpPr>
          <p:cNvPr id="105" name="连接符: 肘形 104">
            <a:extLst>
              <a:ext uri="{FF2B5EF4-FFF2-40B4-BE49-F238E27FC236}">
                <a16:creationId xmlns:a16="http://schemas.microsoft.com/office/drawing/2014/main" id="{01CC5A40-E237-4DAD-87E5-C67E65F9EDF7}"/>
              </a:ext>
            </a:extLst>
          </p:cNvPr>
          <p:cNvCxnSpPr>
            <a:cxnSpLocks/>
            <a:stCxn id="44" idx="0"/>
            <a:endCxn id="64" idx="0"/>
          </p:cNvCxnSpPr>
          <p:nvPr/>
        </p:nvCxnSpPr>
        <p:spPr>
          <a:xfrm rot="16200000" flipV="1">
            <a:off x="6239490" y="1060211"/>
            <a:ext cx="152724" cy="1325609"/>
          </a:xfrm>
          <a:prstGeom prst="bentConnector3">
            <a:avLst>
              <a:gd name="adj1" fmla="val 429300"/>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293539C-2713-414B-A24F-4B6B2E3FD2BB}"/>
              </a:ext>
            </a:extLst>
          </p:cNvPr>
          <p:cNvCxnSpPr>
            <a:cxnSpLocks/>
            <a:stCxn id="79" idx="3"/>
            <a:endCxn id="22" idx="2"/>
          </p:cNvCxnSpPr>
          <p:nvPr/>
        </p:nvCxnSpPr>
        <p:spPr>
          <a:xfrm flipV="1">
            <a:off x="1353741" y="2774417"/>
            <a:ext cx="1110103" cy="569885"/>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F4870DD-897B-4EEF-ABCA-53343F86370C}"/>
              </a:ext>
            </a:extLst>
          </p:cNvPr>
          <p:cNvCxnSpPr>
            <a:cxnSpLocks/>
            <a:stCxn id="84" idx="3"/>
            <a:endCxn id="54" idx="2"/>
          </p:cNvCxnSpPr>
          <p:nvPr/>
        </p:nvCxnSpPr>
        <p:spPr>
          <a:xfrm flipV="1">
            <a:off x="3555932" y="2825520"/>
            <a:ext cx="503617" cy="531888"/>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B18D56A-D91D-4652-901E-E05379FEA7E7}"/>
              </a:ext>
            </a:extLst>
          </p:cNvPr>
          <p:cNvCxnSpPr>
            <a:cxnSpLocks/>
            <a:stCxn id="64" idx="2"/>
            <a:endCxn id="90" idx="3"/>
          </p:cNvCxnSpPr>
          <p:nvPr/>
        </p:nvCxnSpPr>
        <p:spPr>
          <a:xfrm>
            <a:off x="5653047" y="2825520"/>
            <a:ext cx="48144" cy="490251"/>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66360CF-A52A-43F8-AFAB-6FBD5121C9D8}"/>
              </a:ext>
            </a:extLst>
          </p:cNvPr>
          <p:cNvCxnSpPr>
            <a:cxnSpLocks/>
            <a:stCxn id="44" idx="2"/>
            <a:endCxn id="95" idx="3"/>
          </p:cNvCxnSpPr>
          <p:nvPr/>
        </p:nvCxnSpPr>
        <p:spPr>
          <a:xfrm>
            <a:off x="6978656" y="2634619"/>
            <a:ext cx="913746" cy="671773"/>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par>
                                <p:cTn id="40" presetID="22" presetClass="entr" presetSubtype="2"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right)">
                                      <p:cBhvr>
                                        <p:cTn id="42" dur="500"/>
                                        <p:tgtEl>
                                          <p:spTgt spid="105"/>
                                        </p:tgtEl>
                                      </p:cBhvr>
                                    </p:animEffect>
                                  </p:childTnLst>
                                </p:cTn>
                              </p:par>
                              <p:par>
                                <p:cTn id="43" presetID="22" presetClass="entr" presetSubtype="8"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500"/>
                                        <p:tgtEl>
                                          <p:spTgt spid="115"/>
                                        </p:tgtEl>
                                      </p:cBhvr>
                                    </p:animEffect>
                                  </p:childTnLst>
                                </p:cTn>
                              </p:par>
                              <p:par>
                                <p:cTn id="50" presetID="22" presetClass="entr" presetSubtype="1"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wipe(up)">
                                      <p:cBhvr>
                                        <p:cTn id="52" dur="500"/>
                                        <p:tgtEl>
                                          <p:spTgt spid="116"/>
                                        </p:tgtEl>
                                      </p:cBhvr>
                                    </p:animEffect>
                                  </p:childTnLst>
                                </p:cTn>
                              </p:par>
                              <p:par>
                                <p:cTn id="53" presetID="22" presetClass="entr" presetSubtype="1" fill="hold"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par>
                                <p:cTn id="56" presetID="22" presetClass="entr" presetSubtype="1" fill="hold"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wipe(up)">
                                      <p:cBhvr>
                                        <p:cTn id="58" dur="500"/>
                                        <p:tgtEl>
                                          <p:spTgt spid="126"/>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0" presetClass="entr" presetSubtype="0"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770522" y="2023569"/>
            <a:ext cx="1870428" cy="1870428"/>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900880" y="184535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778083" y="4253049"/>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287522" y="1644017"/>
            <a:ext cx="623903" cy="623903"/>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3840360" y="219115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1894270" y="2805088"/>
            <a:ext cx="1661032" cy="369332"/>
          </a:xfrm>
          <a:prstGeom prst="rect">
            <a:avLst/>
          </a:prstGeom>
          <a:noFill/>
          <a:effectLst/>
        </p:spPr>
        <p:txBody>
          <a:bodyPr wrap="none" rtlCol="0">
            <a:spAutoFit/>
          </a:bodyPr>
          <a:lstStyle/>
          <a:p>
            <a:r>
              <a:rPr lang="en-US" altLang="zh-CN" dirty="0">
                <a:solidFill>
                  <a:srgbClr val="C00000"/>
                </a:solidFill>
                <a:latin typeface="Earth" pitchFamily="34" charset="0"/>
                <a:ea typeface="造字工房俊雅锐宋体验版常规体" pitchFamily="50" charset="-122"/>
              </a:rPr>
              <a:t>THANKS</a:t>
            </a:r>
            <a:endParaRPr lang="zh-CN" altLang="en-US"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988603" y="4064741"/>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2853355" y="4156302"/>
            <a:ext cx="219777" cy="219777"/>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50252" y="4472274"/>
            <a:ext cx="287919" cy="28791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4437991" y="437833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81906" y="2886405"/>
            <a:ext cx="824609" cy="824609"/>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4175759" y="3266216"/>
            <a:ext cx="401213" cy="401213"/>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517608" y="175700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6972645" y="3950666"/>
            <a:ext cx="1901405" cy="969496"/>
          </a:xfrm>
          <a:prstGeom prst="rect">
            <a:avLst/>
          </a:prstGeom>
          <a:noFill/>
        </p:spPr>
        <p:txBody>
          <a:bodyPr wrap="square" rtlCol="0">
            <a:spAutoFit/>
          </a:bodyPr>
          <a:lstStyle/>
          <a:p>
            <a:r>
              <a:rPr lang="en-US" altLang="zh-CN" sz="1600" dirty="0" err="1">
                <a:latin typeface="楷体" panose="02010609060101010101" pitchFamily="49" charset="-122"/>
                <a:ea typeface="楷体" panose="02010609060101010101" pitchFamily="49" charset="-122"/>
              </a:rPr>
              <a:t>HeapOverflow</a:t>
            </a:r>
            <a:r>
              <a:rPr lang="zh-CN" altLang="en-US" sz="1600" dirty="0">
                <a:latin typeface="楷体" panose="02010609060101010101" pitchFamily="49" charset="-122"/>
                <a:ea typeface="楷体" panose="02010609060101010101" pitchFamily="49" charset="-122"/>
              </a:rPr>
              <a:t>组：</a:t>
            </a:r>
            <a:endParaRPr lang="en-US" altLang="zh-CN" sz="1600" dirty="0">
              <a:latin typeface="楷体" panose="02010609060101010101" pitchFamily="49" charset="-122"/>
              <a:ea typeface="楷体" panose="02010609060101010101" pitchFamily="49" charset="-122"/>
            </a:endParaRPr>
          </a:p>
          <a:p>
            <a:pPr algn="r"/>
            <a:endParaRPr lang="en-US" altLang="zh-CN" sz="8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何泽欣</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开聚实</a:t>
            </a:r>
            <a:endParaRPr lang="en-US" altLang="zh-CN" sz="16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李明昕</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5313723" y="968931"/>
            <a:ext cx="3872014" cy="2785378"/>
          </a:xfrm>
          <a:prstGeom prst="rect">
            <a:avLst/>
          </a:prstGeom>
          <a:noFill/>
        </p:spPr>
        <p:txBody>
          <a:bodyPr wrap="square" rtlCol="0">
            <a:spAutoFit/>
          </a:bodyPr>
          <a:lstStyle/>
          <a:p>
            <a:pPr fontAlgn="auto">
              <a:spcAft>
                <a:spcPts val="600"/>
              </a:spcAft>
            </a:pPr>
            <a:r>
              <a:rPr lang="en-US" altLang="zh-CN" sz="2400" b="1" dirty="0"/>
              <a:t>Reference</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Attention is All You Need</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BERT: Pre-training of Deep Bidirectional Transformers for Language Understanding</a:t>
            </a:r>
          </a:p>
          <a:p>
            <a:pPr marL="285750" indent="-285750" fontAlgn="auto">
              <a:spcAft>
                <a:spcPts val="600"/>
              </a:spcAft>
              <a:buFont typeface="Arial" panose="020B0604020202020204" pitchFamily="34" charset="0"/>
              <a:buChar char="•"/>
            </a:pPr>
            <a:r>
              <a:rPr lang="en-US" altLang="zh-CN" sz="1400" dirty="0" err="1">
                <a:solidFill>
                  <a:schemeClr val="tx1">
                    <a:lumMod val="65000"/>
                    <a:lumOff val="35000"/>
                  </a:schemeClr>
                </a:solidFill>
              </a:rPr>
              <a:t>BiLSTM</a:t>
            </a:r>
            <a:r>
              <a:rPr lang="zh-CN" altLang="en-US" sz="1400" dirty="0">
                <a:solidFill>
                  <a:schemeClr val="tx1">
                    <a:lumMod val="65000"/>
                    <a:lumOff val="35000"/>
                  </a:schemeClr>
                </a:solidFill>
              </a:rPr>
              <a:t>介绍及代码实现 </a:t>
            </a:r>
            <a:r>
              <a:rPr lang="en-US" altLang="zh-CN" sz="1400" dirty="0">
                <a:solidFill>
                  <a:schemeClr val="tx1">
                    <a:lumMod val="65000"/>
                    <a:lumOff val="35000"/>
                  </a:schemeClr>
                </a:solidFill>
              </a:rPr>
              <a:t>https://www.jiqizhixin.com/articles/2018-10-24-13</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An Introduction to Conditional Random Fields</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Classical Probabilistic Models and Conditional Random Fields</a:t>
            </a:r>
            <a:endParaRPr lang="zh-CN" altLang="en-US" sz="140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fill="hold" grpId="1" nodeType="afterEffect">
                                  <p:stCondLst>
                                    <p:cond delay="0"/>
                                  </p:stCondLst>
                                  <p:iterate type="lt">
                                    <p:tmPct val="10000"/>
                                  </p:iterate>
                                  <p:childTnLst>
                                    <p:animMotion origin="layout" path="M 3.33333E-6 -2.83951E-6 L 3.33333E-6 -0.07222 " pathEditMode="relative" rAng="0" ptsTypes="AA">
                                      <p:cBhvr>
                                        <p:cTn id="119" dur="250" accel="50000" decel="50000" autoRev="1" fill="hold">
                                          <p:stCondLst>
                                            <p:cond delay="0"/>
                                          </p:stCondLst>
                                        </p:cTn>
                                        <p:tgtEl>
                                          <p:spTgt spid="45"/>
                                        </p:tgtEl>
                                        <p:attrNameLst>
                                          <p:attrName>ppt_x</p:attrName>
                                          <p:attrName>ppt_y</p:attrName>
                                        </p:attrNameLst>
                                      </p:cBhvr>
                                      <p:rCtr x="0" y="-3611"/>
                                    </p:animMotion>
                                    <p:animRot by="1500000">
                                      <p:cBhvr>
                                        <p:cTn id="120" dur="125" fill="hold">
                                          <p:stCondLst>
                                            <p:cond delay="0"/>
                                          </p:stCondLst>
                                        </p:cTn>
                                        <p:tgtEl>
                                          <p:spTgt spid="45"/>
                                        </p:tgtEl>
                                        <p:attrNameLst>
                                          <p:attrName>r</p:attrName>
                                        </p:attrNameLst>
                                      </p:cBhvr>
                                    </p:animRot>
                                    <p:animRot by="-1500000">
                                      <p:cBhvr>
                                        <p:cTn id="121" dur="125" fill="hold">
                                          <p:stCondLst>
                                            <p:cond delay="125"/>
                                          </p:stCondLst>
                                        </p:cTn>
                                        <p:tgtEl>
                                          <p:spTgt spid="45"/>
                                        </p:tgtEl>
                                        <p:attrNameLst>
                                          <p:attrName>r</p:attrName>
                                        </p:attrNameLst>
                                      </p:cBhvr>
                                    </p:animRot>
                                    <p:animRot by="-1500000">
                                      <p:cBhvr>
                                        <p:cTn id="122" dur="125" fill="hold">
                                          <p:stCondLst>
                                            <p:cond delay="250"/>
                                          </p:stCondLst>
                                        </p:cTn>
                                        <p:tgtEl>
                                          <p:spTgt spid="45"/>
                                        </p:tgtEl>
                                        <p:attrNameLst>
                                          <p:attrName>r</p:attrName>
                                        </p:attrNameLst>
                                      </p:cBhvr>
                                    </p:animRot>
                                    <p:animRot by="1500000">
                                      <p:cBhvr>
                                        <p:cTn id="123" dur="125" fill="hold">
                                          <p:stCondLst>
                                            <p:cond delay="375"/>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childTnLst>
                          </p:cTn>
                        </p:par>
                        <p:par>
                          <p:cTn id="129" fill="hold">
                            <p:stCondLst>
                              <p:cond delay="2900"/>
                            </p:stCondLst>
                            <p:childTnLst>
                              <p:par>
                                <p:cTn id="130" presetID="41" presetClass="entr" presetSubtype="0" fill="hold" grpId="0" nodeType="afterEffect">
                                  <p:stCondLst>
                                    <p:cond delay="0"/>
                                  </p:stCondLst>
                                  <p:iterate type="lt">
                                    <p:tmPct val="10000"/>
                                  </p:iterate>
                                  <p:childTnLst>
                                    <p:set>
                                      <p:cBhvr>
                                        <p:cTn id="131" dur="1" fill="hold">
                                          <p:stCondLst>
                                            <p:cond delay="0"/>
                                          </p:stCondLst>
                                        </p:cTn>
                                        <p:tgtEl>
                                          <p:spTgt spid="58"/>
                                        </p:tgtEl>
                                        <p:attrNameLst>
                                          <p:attrName>style.visibility</p:attrName>
                                        </p:attrNameLst>
                                      </p:cBhvr>
                                      <p:to>
                                        <p:strVal val="visible"/>
                                      </p:to>
                                    </p:set>
                                    <p:anim calcmode="lin" valueType="num">
                                      <p:cBhvr>
                                        <p:cTn id="1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58"/>
                                        </p:tgtEl>
                                        <p:attrNameLst>
                                          <p:attrName>ppt_y</p:attrName>
                                        </p:attrNameLst>
                                      </p:cBhvr>
                                      <p:tavLst>
                                        <p:tav tm="0">
                                          <p:val>
                                            <p:strVal val="#ppt_y"/>
                                          </p:val>
                                        </p:tav>
                                        <p:tav tm="100000">
                                          <p:val>
                                            <p:strVal val="#ppt_y"/>
                                          </p:val>
                                        </p:tav>
                                      </p:tavLst>
                                    </p:anim>
                                    <p:anim calcmode="lin" valueType="num">
                                      <p:cBhvr>
                                        <p:cTn id="1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742</Words>
  <Application>Microsoft Office PowerPoint</Application>
  <PresentationFormat>全屏显示(16:9)</PresentationFormat>
  <Paragraphs>158</Paragraphs>
  <Slides>9</Slides>
  <Notes>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Earth</vt:lpstr>
      <vt:lpstr>Calibri</vt:lpstr>
      <vt:lpstr>Arial</vt:lpstr>
      <vt:lpstr>Segoe UI Black</vt:lpstr>
      <vt:lpstr>幼圆</vt:lpstr>
      <vt:lpstr>楷体</vt:lpstr>
      <vt:lpstr>黑体</vt:lpstr>
      <vt:lpstr>Watford DB</vt:lpstr>
      <vt:lpstr>华文琥珀</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73</cp:revision>
  <dcterms:created xsi:type="dcterms:W3CDTF">2015-01-23T04:02:45Z</dcterms:created>
  <dcterms:modified xsi:type="dcterms:W3CDTF">2020-11-08T08:35:32Z</dcterms:modified>
</cp:coreProperties>
</file>